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87A79-907F-4D9B-BC43-54EADC519D76}" type="datetimeFigureOut">
              <a:rPr lang="en-SG" smtClean="0"/>
              <a:pPr/>
              <a:t>17/3/2011</a:t>
            </a:fld>
            <a:endParaRPr lang="en-SG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5D1DD-78B5-44A1-8DDC-0163DD9C7852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87A79-907F-4D9B-BC43-54EADC519D76}" type="datetimeFigureOut">
              <a:rPr lang="en-SG" smtClean="0"/>
              <a:pPr/>
              <a:t>17/3/2011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5D1DD-78B5-44A1-8DDC-0163DD9C7852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87A79-907F-4D9B-BC43-54EADC519D76}" type="datetimeFigureOut">
              <a:rPr lang="en-SG" smtClean="0"/>
              <a:pPr/>
              <a:t>17/3/2011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5D1DD-78B5-44A1-8DDC-0163DD9C7852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87A79-907F-4D9B-BC43-54EADC519D76}" type="datetimeFigureOut">
              <a:rPr lang="en-SG" smtClean="0"/>
              <a:pPr/>
              <a:t>17/3/2011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5D1DD-78B5-44A1-8DDC-0163DD9C7852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87A79-907F-4D9B-BC43-54EADC519D76}" type="datetimeFigureOut">
              <a:rPr lang="en-SG" smtClean="0"/>
              <a:pPr/>
              <a:t>17/3/2011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5D1DD-78B5-44A1-8DDC-0163DD9C7852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87A79-907F-4D9B-BC43-54EADC519D76}" type="datetimeFigureOut">
              <a:rPr lang="en-SG" smtClean="0"/>
              <a:pPr/>
              <a:t>17/3/2011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5D1DD-78B5-44A1-8DDC-0163DD9C7852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87A79-907F-4D9B-BC43-54EADC519D76}" type="datetimeFigureOut">
              <a:rPr lang="en-SG" smtClean="0"/>
              <a:pPr/>
              <a:t>17/3/2011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5D1DD-78B5-44A1-8DDC-0163DD9C7852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87A79-907F-4D9B-BC43-54EADC519D76}" type="datetimeFigureOut">
              <a:rPr lang="en-SG" smtClean="0"/>
              <a:pPr/>
              <a:t>17/3/2011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5D1DD-78B5-44A1-8DDC-0163DD9C7852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87A79-907F-4D9B-BC43-54EADC519D76}" type="datetimeFigureOut">
              <a:rPr lang="en-SG" smtClean="0"/>
              <a:pPr/>
              <a:t>17/3/2011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5D1DD-78B5-44A1-8DDC-0163DD9C7852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87A79-907F-4D9B-BC43-54EADC519D76}" type="datetimeFigureOut">
              <a:rPr lang="en-SG" smtClean="0"/>
              <a:pPr/>
              <a:t>17/3/2011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5D1DD-78B5-44A1-8DDC-0163DD9C7852}" type="slidenum">
              <a:rPr lang="en-SG" smtClean="0"/>
              <a:pPr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87A79-907F-4D9B-BC43-54EADC519D76}" type="datetimeFigureOut">
              <a:rPr lang="en-SG" smtClean="0"/>
              <a:pPr/>
              <a:t>17/3/2011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EE5D1DD-78B5-44A1-8DDC-0163DD9C7852}" type="slidenum">
              <a:rPr lang="en-SG" smtClean="0"/>
              <a:pPr/>
              <a:t>‹#›</a:t>
            </a:fld>
            <a:endParaRPr lang="en-S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B987A79-907F-4D9B-BC43-54EADC519D76}" type="datetimeFigureOut">
              <a:rPr lang="en-SG" smtClean="0"/>
              <a:pPr/>
              <a:t>17/3/2011</a:t>
            </a:fld>
            <a:endParaRPr lang="en-SG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EE5D1DD-78B5-44A1-8DDC-0163DD9C7852}" type="slidenum">
              <a:rPr lang="en-SG" smtClean="0"/>
              <a:pPr/>
              <a:t>‹#›</a:t>
            </a:fld>
            <a:endParaRPr lang="en-SG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1196752"/>
            <a:ext cx="7635624" cy="168478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000000"/>
                </a:solidFill>
              </a:rPr>
              <a:t>Grassroots </a:t>
            </a:r>
            <a:r>
              <a:rPr lang="en-US" dirty="0" smtClean="0">
                <a:solidFill>
                  <a:srgbClr val="000000"/>
                </a:solidFill>
              </a:rPr>
              <a:t>‘Grow Your Own’</a:t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smtClean="0">
                <a:solidFill>
                  <a:srgbClr val="000000"/>
                </a:solidFill>
              </a:rPr>
              <a:t>Rural Schools Visits</a:t>
            </a:r>
            <a:endParaRPr lang="en-SG" dirty="0">
              <a:solidFill>
                <a:srgbClr val="000000"/>
              </a:solidFill>
            </a:endParaRPr>
          </a:p>
        </p:txBody>
      </p:sp>
      <p:pic>
        <p:nvPicPr>
          <p:cNvPr id="49154" name="Picture 2" descr="http://rangerjames.files.wordpress.com/2010/11/sprout_lightbul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2996952"/>
            <a:ext cx="2032115" cy="2711228"/>
          </a:xfrm>
          <a:prstGeom prst="rect">
            <a:avLst/>
          </a:prstGeom>
          <a:noFill/>
          <a:ln w="28575">
            <a:solidFill>
              <a:srgbClr val="000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1187624" y="5733256"/>
            <a:ext cx="68407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000000"/>
                </a:solidFill>
                <a:latin typeface="+mj-lt"/>
              </a:rPr>
              <a:t>A Grower’s Guide</a:t>
            </a:r>
            <a:endParaRPr lang="en-SG" sz="5000" b="1" dirty="0">
              <a:latin typeface="+mj-lt"/>
            </a:endParaRPr>
          </a:p>
        </p:txBody>
      </p:sp>
      <p:pic>
        <p:nvPicPr>
          <p:cNvPr id="9" name="Picture 2" descr="C:\Users\Kieran\Desktop\Grassroots\GrassRoots Logo RG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5589240"/>
            <a:ext cx="1515958" cy="1028686"/>
          </a:xfrm>
          <a:prstGeom prst="rect">
            <a:avLst/>
          </a:prstGeom>
          <a:noFill/>
          <a:ln w="38100">
            <a:solidFill>
              <a:srgbClr val="0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000000"/>
                </a:solidFill>
              </a:rPr>
              <a:t>Feedback..</a:t>
            </a:r>
            <a:endParaRPr lang="en-SG" b="1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389120"/>
          </a:xfrm>
        </p:spPr>
        <p:txBody>
          <a:bodyPr/>
          <a:lstStyle/>
          <a:p>
            <a:pPr algn="r"/>
            <a:r>
              <a:rPr lang="en-US" dirty="0" smtClean="0">
                <a:solidFill>
                  <a:srgbClr val="000000"/>
                </a:solidFill>
              </a:rPr>
              <a:t>Huge amount of positive feedback from students, teachers and medical professionals</a:t>
            </a:r>
          </a:p>
          <a:p>
            <a:pPr algn="r"/>
            <a:r>
              <a:rPr lang="en-US" dirty="0" smtClean="0">
                <a:solidFill>
                  <a:srgbClr val="000000"/>
                </a:solidFill>
              </a:rPr>
              <a:t>Over 300 students signed up </a:t>
            </a:r>
          </a:p>
          <a:p>
            <a:pPr algn="r"/>
            <a:r>
              <a:rPr lang="en-US" dirty="0" smtClean="0">
                <a:solidFill>
                  <a:srgbClr val="000000"/>
                </a:solidFill>
              </a:rPr>
              <a:t>Follow up needed</a:t>
            </a:r>
          </a:p>
          <a:p>
            <a:pPr algn="r"/>
            <a:r>
              <a:rPr lang="en-US" dirty="0" smtClean="0">
                <a:solidFill>
                  <a:srgbClr val="000000"/>
                </a:solidFill>
              </a:rPr>
              <a:t>Keep things fun and interactive!</a:t>
            </a:r>
          </a:p>
          <a:p>
            <a:pPr algn="r"/>
            <a:endParaRPr lang="en-US" dirty="0" smtClean="0">
              <a:solidFill>
                <a:srgbClr val="000000"/>
              </a:solidFill>
            </a:endParaRPr>
          </a:p>
          <a:p>
            <a:pPr algn="r"/>
            <a:endParaRPr lang="en-US" dirty="0" smtClean="0">
              <a:solidFill>
                <a:srgbClr val="000000"/>
              </a:solidFill>
            </a:endParaRPr>
          </a:p>
          <a:p>
            <a:pPr algn="r"/>
            <a:r>
              <a:rPr lang="en-US" dirty="0" smtClean="0">
                <a:solidFill>
                  <a:srgbClr val="000000"/>
                </a:solidFill>
              </a:rPr>
              <a:t>Plans for round two in 2010…….</a:t>
            </a:r>
            <a:endParaRPr lang="en-SG" dirty="0">
              <a:solidFill>
                <a:srgbClr val="000000"/>
              </a:solidFill>
            </a:endParaRPr>
          </a:p>
        </p:txBody>
      </p:sp>
      <p:pic>
        <p:nvPicPr>
          <p:cNvPr id="40962" name="Picture 2" descr="http://a3.sphotos.ak.fbcdn.net/hphotos-ak-snc4/149026_463420824644_781299644_5300186_235969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996952"/>
            <a:ext cx="3486725" cy="2326408"/>
          </a:xfrm>
          <a:prstGeom prst="rect">
            <a:avLst/>
          </a:prstGeom>
          <a:noFill/>
          <a:ln w="28575">
            <a:solidFill>
              <a:srgbClr val="000000"/>
            </a:solidFill>
          </a:ln>
        </p:spPr>
      </p:pic>
      <p:pic>
        <p:nvPicPr>
          <p:cNvPr id="5" name="Picture 2" descr="C:\Users\Kieran\Desktop\Grassroots\GrassRoots Logo RG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5589240"/>
            <a:ext cx="1515958" cy="1028686"/>
          </a:xfrm>
          <a:prstGeom prst="rect">
            <a:avLst/>
          </a:prstGeom>
          <a:noFill/>
          <a:ln w="38100">
            <a:solidFill>
              <a:srgbClr val="0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000000"/>
                </a:solidFill>
              </a:rPr>
              <a:t>2010</a:t>
            </a:r>
            <a:endParaRPr lang="en-SG" b="1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4402832" cy="438912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Northland Round Two!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Waikato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Build on the success of last year and move forward with following up students identified in 2009</a:t>
            </a:r>
            <a:endParaRPr lang="en-SG" dirty="0">
              <a:solidFill>
                <a:srgbClr val="000000"/>
              </a:solidFill>
            </a:endParaRPr>
          </a:p>
        </p:txBody>
      </p:sp>
      <p:pic>
        <p:nvPicPr>
          <p:cNvPr id="39938" name="Picture 2" descr="http://a5.sphotos.ak.fbcdn.net/hphotos-ak-ash2/150221_463421029644_781299644_5300193_6763915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844824"/>
            <a:ext cx="3663936" cy="3600400"/>
          </a:xfrm>
          <a:prstGeom prst="rect">
            <a:avLst/>
          </a:prstGeom>
          <a:noFill/>
          <a:ln w="28575">
            <a:solidFill>
              <a:srgbClr val="000000"/>
            </a:solidFill>
          </a:ln>
        </p:spPr>
      </p:pic>
      <p:pic>
        <p:nvPicPr>
          <p:cNvPr id="5" name="Picture 2" descr="C:\Users\Kieran\Desktop\Grassroots\GrassRoots Logo RG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5589240"/>
            <a:ext cx="1515958" cy="1028686"/>
          </a:xfrm>
          <a:prstGeom prst="rect">
            <a:avLst/>
          </a:prstGeom>
          <a:noFill/>
          <a:ln w="38100">
            <a:solidFill>
              <a:srgbClr val="0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000000"/>
                </a:solidFill>
              </a:rPr>
              <a:t>Northland 2010</a:t>
            </a:r>
            <a:endParaRPr lang="en-SG" b="1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4330824" cy="4389120"/>
          </a:xfrm>
        </p:spPr>
        <p:txBody>
          <a:bodyPr>
            <a:normAutofit lnSpcReduction="10000"/>
          </a:bodyPr>
          <a:lstStyle/>
          <a:p>
            <a:r>
              <a:rPr lang="en-US" dirty="0" err="1" smtClean="0">
                <a:solidFill>
                  <a:srgbClr val="000000"/>
                </a:solidFill>
              </a:rPr>
              <a:t>Taipa</a:t>
            </a:r>
            <a:r>
              <a:rPr lang="en-US" dirty="0" smtClean="0">
                <a:solidFill>
                  <a:srgbClr val="000000"/>
                </a:solidFill>
              </a:rPr>
              <a:t> Area School</a:t>
            </a:r>
          </a:p>
          <a:p>
            <a:r>
              <a:rPr lang="en-US" dirty="0" err="1" smtClean="0">
                <a:solidFill>
                  <a:srgbClr val="000000"/>
                </a:solidFill>
              </a:rPr>
              <a:t>Whangaroa</a:t>
            </a:r>
            <a:r>
              <a:rPr lang="en-US" dirty="0" smtClean="0">
                <a:solidFill>
                  <a:srgbClr val="000000"/>
                </a:solidFill>
              </a:rPr>
              <a:t> College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Northland College</a:t>
            </a:r>
          </a:p>
          <a:p>
            <a:r>
              <a:rPr lang="en-US" dirty="0" err="1" smtClean="0">
                <a:solidFill>
                  <a:srgbClr val="000000"/>
                </a:solidFill>
              </a:rPr>
              <a:t>Moerewa</a:t>
            </a:r>
            <a:r>
              <a:rPr lang="en-US" dirty="0" smtClean="0">
                <a:solidFill>
                  <a:srgbClr val="000000"/>
                </a:solidFill>
              </a:rPr>
              <a:t> School</a:t>
            </a:r>
          </a:p>
          <a:p>
            <a:r>
              <a:rPr lang="en-US" dirty="0" err="1" smtClean="0">
                <a:solidFill>
                  <a:srgbClr val="000000"/>
                </a:solidFill>
              </a:rPr>
              <a:t>Mangakahia</a:t>
            </a:r>
            <a:r>
              <a:rPr lang="en-US" dirty="0" smtClean="0">
                <a:solidFill>
                  <a:srgbClr val="000000"/>
                </a:solidFill>
              </a:rPr>
              <a:t> Area School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Bream Bay College</a:t>
            </a:r>
          </a:p>
          <a:p>
            <a:r>
              <a:rPr lang="en-US" dirty="0" err="1" smtClean="0">
                <a:solidFill>
                  <a:srgbClr val="000000"/>
                </a:solidFill>
              </a:rPr>
              <a:t>Whangarei</a:t>
            </a:r>
            <a:r>
              <a:rPr lang="en-US" dirty="0" smtClean="0">
                <a:solidFill>
                  <a:srgbClr val="000000"/>
                </a:solidFill>
              </a:rPr>
              <a:t> Girls High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Presentations and Workshops</a:t>
            </a:r>
            <a:endParaRPr lang="en-SG" dirty="0">
              <a:solidFill>
                <a:srgbClr val="000000"/>
              </a:solidFill>
            </a:endParaRPr>
          </a:p>
        </p:txBody>
      </p:sp>
      <p:pic>
        <p:nvPicPr>
          <p:cNvPr id="38918" name="Picture 6" descr="http://www.new-zealand-pictures.co.nz/data/media/19/scenic-northland-nz_19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1988840"/>
            <a:ext cx="3096344" cy="4657104"/>
          </a:xfrm>
          <a:prstGeom prst="rect">
            <a:avLst/>
          </a:prstGeom>
          <a:noFill/>
          <a:ln w="28575">
            <a:solidFill>
              <a:srgbClr val="000000"/>
            </a:solidFill>
          </a:ln>
        </p:spPr>
      </p:pic>
      <p:pic>
        <p:nvPicPr>
          <p:cNvPr id="7" name="Picture 2" descr="C:\Users\Kieran\Desktop\Grassroots\GrassRoots Logo RG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5589240"/>
            <a:ext cx="1515958" cy="1028686"/>
          </a:xfrm>
          <a:prstGeom prst="rect">
            <a:avLst/>
          </a:prstGeom>
          <a:noFill/>
          <a:ln w="38100">
            <a:solidFill>
              <a:srgbClr val="0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a2.sphotos.ak.fbcdn.net/hphotos-ak-ash2/148672_463419699644_781299644_5300136_4590077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009693">
            <a:off x="-153773" y="78349"/>
            <a:ext cx="4889719" cy="3262512"/>
          </a:xfrm>
          <a:prstGeom prst="rect">
            <a:avLst/>
          </a:prstGeom>
          <a:noFill/>
          <a:ln w="28575">
            <a:solidFill>
              <a:srgbClr val="000000"/>
            </a:solidFill>
          </a:ln>
        </p:spPr>
      </p:pic>
      <p:pic>
        <p:nvPicPr>
          <p:cNvPr id="37892" name="Picture 4" descr="http://a6.sphotos.ak.fbcdn.net/hphotos-ak-ash2/150390_463420774644_781299644_5300183_1599651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3982" y="4149080"/>
            <a:ext cx="4060018" cy="2708920"/>
          </a:xfrm>
          <a:prstGeom prst="rect">
            <a:avLst/>
          </a:prstGeom>
          <a:noFill/>
          <a:ln w="28575">
            <a:solidFill>
              <a:srgbClr val="000000"/>
            </a:solidFill>
          </a:ln>
        </p:spPr>
      </p:pic>
      <p:pic>
        <p:nvPicPr>
          <p:cNvPr id="37894" name="Picture 6" descr="http://a5.sphotos.ak.fbcdn.net/hphotos-ak-snc4/76444_463420009644_781299644_5300151_5654595_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676713">
            <a:off x="273695" y="3302673"/>
            <a:ext cx="4923399" cy="3284984"/>
          </a:xfrm>
          <a:prstGeom prst="rect">
            <a:avLst/>
          </a:prstGeom>
          <a:noFill/>
          <a:ln w="28575">
            <a:solidFill>
              <a:srgbClr val="000000"/>
            </a:solidFill>
          </a:ln>
        </p:spPr>
      </p:pic>
      <p:pic>
        <p:nvPicPr>
          <p:cNvPr id="37896" name="Picture 8" descr="http://a6.sphotos.ak.fbcdn.net/hphotos-ak-ash2/155744_463420614644_781299644_5300176_6005684_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54281" y="404664"/>
            <a:ext cx="4889719" cy="3262512"/>
          </a:xfrm>
          <a:prstGeom prst="rect">
            <a:avLst/>
          </a:prstGeom>
          <a:noFill/>
          <a:ln w="28575">
            <a:solidFill>
              <a:srgbClr val="0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Kieran\Desktop\Grassroots\GrassRoots Logo RG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8042" y="5829314"/>
            <a:ext cx="1515958" cy="1028686"/>
          </a:xfrm>
          <a:prstGeom prst="rect">
            <a:avLst/>
          </a:prstGeom>
          <a:noFill/>
          <a:ln w="38100">
            <a:solidFill>
              <a:srgbClr val="000000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000000"/>
                </a:solidFill>
              </a:rPr>
              <a:t>                         Waikato</a:t>
            </a:r>
            <a:endParaRPr lang="en-SG" b="1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1556792"/>
            <a:ext cx="4258816" cy="5112568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Worked closely with Waikato DHB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8 Schools: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                 - Thames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                 - </a:t>
            </a:r>
            <a:r>
              <a:rPr lang="en-US" dirty="0" err="1" smtClean="0">
                <a:solidFill>
                  <a:srgbClr val="000000"/>
                </a:solidFill>
              </a:rPr>
              <a:t>Otorohanga</a:t>
            </a:r>
            <a:endParaRPr lang="en-US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                 - Te </a:t>
            </a:r>
            <a:r>
              <a:rPr lang="en-US" dirty="0" err="1" smtClean="0">
                <a:solidFill>
                  <a:srgbClr val="000000"/>
                </a:solidFill>
              </a:rPr>
              <a:t>Kuiti</a:t>
            </a:r>
            <a:endParaRPr lang="en-US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                 - </a:t>
            </a:r>
            <a:r>
              <a:rPr lang="en-US" dirty="0" err="1" smtClean="0">
                <a:solidFill>
                  <a:srgbClr val="000000"/>
                </a:solidFill>
              </a:rPr>
              <a:t>Piopio</a:t>
            </a:r>
            <a:endParaRPr lang="en-US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                 - </a:t>
            </a:r>
            <a:r>
              <a:rPr lang="en-US" dirty="0" err="1" smtClean="0">
                <a:solidFill>
                  <a:srgbClr val="000000"/>
                </a:solidFill>
              </a:rPr>
              <a:t>Putaruru</a:t>
            </a:r>
            <a:endParaRPr lang="en-US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                 - </a:t>
            </a:r>
            <a:r>
              <a:rPr lang="en-US" dirty="0" err="1" smtClean="0">
                <a:solidFill>
                  <a:srgbClr val="000000"/>
                </a:solidFill>
              </a:rPr>
              <a:t>Paerora</a:t>
            </a:r>
            <a:endParaRPr lang="en-US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                 - </a:t>
            </a:r>
            <a:r>
              <a:rPr lang="en-US" dirty="0" err="1" smtClean="0">
                <a:solidFill>
                  <a:srgbClr val="000000"/>
                </a:solidFill>
              </a:rPr>
              <a:t>Matamata</a:t>
            </a:r>
            <a:endParaRPr lang="en-US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                 - </a:t>
            </a:r>
            <a:r>
              <a:rPr lang="en-US" dirty="0" err="1" smtClean="0">
                <a:solidFill>
                  <a:srgbClr val="000000"/>
                </a:solidFill>
              </a:rPr>
              <a:t>Waihi</a:t>
            </a:r>
            <a:endParaRPr lang="en-SG" dirty="0">
              <a:solidFill>
                <a:srgbClr val="000000"/>
              </a:solidFill>
            </a:endParaRPr>
          </a:p>
        </p:txBody>
      </p:sp>
      <p:pic>
        <p:nvPicPr>
          <p:cNvPr id="63494" name="Picture 6" descr="http://a4.sphotos.ak.fbcdn.net/hphotos-ak-ash2/73032_1616433644922_1058781384_31690163_1949982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4206213" cy="6309321"/>
          </a:xfrm>
          <a:prstGeom prst="rect">
            <a:avLst/>
          </a:prstGeom>
          <a:noFill/>
          <a:ln w="28575">
            <a:solidFill>
              <a:srgbClr val="0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http://a4.sphotos.ak.fbcdn.net/hphotos-ak-ash2/149256_1616434804951_1058781384_31690177_3491655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4091947" cy="6137921"/>
          </a:xfrm>
          <a:prstGeom prst="rect">
            <a:avLst/>
          </a:prstGeom>
          <a:noFill/>
          <a:ln w="28575">
            <a:solidFill>
              <a:srgbClr val="000000"/>
            </a:solidFill>
          </a:ln>
        </p:spPr>
      </p:pic>
      <p:pic>
        <p:nvPicPr>
          <p:cNvPr id="64516" name="Picture 4" descr="http://a6.sphotos.ak.fbcdn.net/hphotos-ak-snc4/37123_1616433164910_1058781384_31690155_1930689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6047">
            <a:off x="4103715" y="237837"/>
            <a:ext cx="5021796" cy="3347864"/>
          </a:xfrm>
          <a:prstGeom prst="rect">
            <a:avLst/>
          </a:prstGeom>
          <a:noFill/>
          <a:ln w="28575">
            <a:solidFill>
              <a:srgbClr val="000000"/>
            </a:solidFill>
          </a:ln>
        </p:spPr>
      </p:pic>
      <p:pic>
        <p:nvPicPr>
          <p:cNvPr id="64518" name="Picture 6" descr="http://a3.sphotos.ak.fbcdn.net/hphotos-ak-snc4/150380_1616431124859_1058781384_31690125_6477036_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2996952"/>
            <a:ext cx="5251512" cy="3501008"/>
          </a:xfrm>
          <a:prstGeom prst="rect">
            <a:avLst/>
          </a:prstGeom>
          <a:noFill/>
          <a:ln w="28575">
            <a:solidFill>
              <a:srgbClr val="0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000000"/>
                </a:solidFill>
              </a:rPr>
              <a:t>Judgment Day…</a:t>
            </a:r>
            <a:endParaRPr lang="en-SG" b="1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Both trips hugely successful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Cemented in ‘Grow Your Own’ as a high quality event which Grassroots plans to continue into future years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Over 500 students signed up as interested across both trips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Building on connections made and the reputation established in both regions</a:t>
            </a:r>
            <a:endParaRPr lang="en-SG" dirty="0">
              <a:solidFill>
                <a:srgbClr val="000000"/>
              </a:solidFill>
            </a:endParaRPr>
          </a:p>
        </p:txBody>
      </p:sp>
      <p:pic>
        <p:nvPicPr>
          <p:cNvPr id="4" name="Picture 2" descr="C:\Users\Kieran\Desktop\Grassroots\GrassRoots Logo RG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5589240"/>
            <a:ext cx="1515958" cy="1028686"/>
          </a:xfrm>
          <a:prstGeom prst="rect">
            <a:avLst/>
          </a:prstGeom>
          <a:noFill/>
          <a:ln w="38100">
            <a:solidFill>
              <a:srgbClr val="0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Kieran\Desktop\Grassroots\GrassRoots Logo RG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5589240"/>
            <a:ext cx="1515958" cy="1028686"/>
          </a:xfrm>
          <a:prstGeom prst="rect">
            <a:avLst/>
          </a:prstGeom>
          <a:noFill/>
          <a:ln w="38100">
            <a:solidFill>
              <a:srgbClr val="000000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000000"/>
                </a:solidFill>
              </a:rPr>
              <a:t>Where to Next?</a:t>
            </a:r>
            <a:endParaRPr lang="en-SG" b="1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4330824" cy="438912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Expand number of schools and areas involved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Start second visits to Northland schools visited in 2009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FOLLOW UP!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   Currently working on this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i.e. Northland </a:t>
            </a:r>
            <a:r>
              <a:rPr lang="en-US" dirty="0" err="1" smtClean="0">
                <a:solidFill>
                  <a:srgbClr val="000000"/>
                </a:solidFill>
              </a:rPr>
              <a:t>Programme</a:t>
            </a:r>
            <a:r>
              <a:rPr lang="en-US" dirty="0" smtClean="0">
                <a:solidFill>
                  <a:srgbClr val="000000"/>
                </a:solidFill>
              </a:rPr>
              <a:t> Incubator 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(www.incubator.net.nz)</a:t>
            </a:r>
            <a:endParaRPr lang="en-SG" dirty="0">
              <a:solidFill>
                <a:srgbClr val="000000"/>
              </a:solidFill>
            </a:endParaRPr>
          </a:p>
        </p:txBody>
      </p:sp>
      <p:pic>
        <p:nvPicPr>
          <p:cNvPr id="4" name="Picture 1" descr="Concep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2204864"/>
            <a:ext cx="5069159" cy="3591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000000"/>
                </a:solidFill>
              </a:rPr>
              <a:t>THANK YOU!</a:t>
            </a:r>
            <a:endParaRPr lang="en-SG" b="1" dirty="0">
              <a:solidFill>
                <a:srgbClr val="000000"/>
              </a:solidFill>
            </a:endParaRPr>
          </a:p>
        </p:txBody>
      </p:sp>
      <p:pic>
        <p:nvPicPr>
          <p:cNvPr id="5" name="Picture 2" descr="http://rangerjames.files.wordpress.com/2010/11/sprout_lightbul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1988840"/>
            <a:ext cx="2032115" cy="2711228"/>
          </a:xfrm>
          <a:prstGeom prst="rect">
            <a:avLst/>
          </a:prstGeom>
          <a:noFill/>
          <a:ln w="28575">
            <a:solidFill>
              <a:srgbClr val="00000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467544" y="5013176"/>
            <a:ext cx="835292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000000"/>
                </a:solidFill>
                <a:latin typeface="+mj-lt"/>
              </a:rPr>
              <a:t>WWW.GRASSROOTS.ORG.NZ</a:t>
            </a:r>
          </a:p>
          <a:p>
            <a:pPr algn="ctr"/>
            <a:r>
              <a:rPr lang="en-US" sz="4400" b="1" dirty="0" smtClean="0">
                <a:solidFill>
                  <a:srgbClr val="000000"/>
                </a:solidFill>
                <a:latin typeface="+mj-lt"/>
              </a:rPr>
              <a:t>KIERAN.KENNEDY@HOTMAIL.COM</a:t>
            </a:r>
            <a:endParaRPr lang="en-SG" sz="4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rgbClr val="000000"/>
                </a:solidFill>
              </a:rPr>
              <a:t>Grow Your Own…</a:t>
            </a:r>
            <a:endParaRPr lang="en-SG" b="1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Trialed in November 2009 – Northland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Joint venture between Grassroots Rural Health Club, Auckland Medical School and Northland DHB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Year 9 and 10 students from deciles 5 and below schools</a:t>
            </a:r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A way to give back to rural communities and increase the intake of rural students in the study of health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To encourage and foster student interest in health careers and in tertiary study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  <a:p>
            <a:endParaRPr lang="en-SG" dirty="0">
              <a:solidFill>
                <a:srgbClr val="000000"/>
              </a:solidFill>
            </a:endParaRPr>
          </a:p>
        </p:txBody>
      </p:sp>
      <p:pic>
        <p:nvPicPr>
          <p:cNvPr id="4" name="Picture 2" descr="C:\Users\Kieran\Desktop\Grassroots\GrassRoots Logo RG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5589240"/>
            <a:ext cx="1515958" cy="1028686"/>
          </a:xfrm>
          <a:prstGeom prst="rect">
            <a:avLst/>
          </a:prstGeom>
          <a:noFill/>
          <a:ln w="38100">
            <a:solidFill>
              <a:srgbClr val="0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000000"/>
                </a:solidFill>
              </a:rPr>
              <a:t>Our Vision….</a:t>
            </a:r>
            <a:endParaRPr lang="en-SG" b="1" dirty="0">
              <a:solidFill>
                <a:srgbClr val="000000"/>
              </a:solidFill>
            </a:endParaRPr>
          </a:p>
        </p:txBody>
      </p:sp>
      <p:pic>
        <p:nvPicPr>
          <p:cNvPr id="47106" name="Picture 2" descr="http://benanite.files.wordpress.com/2008/04/sunflower_seed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996952"/>
            <a:ext cx="2048204" cy="1772816"/>
          </a:xfrm>
          <a:prstGeom prst="rect">
            <a:avLst/>
          </a:prstGeom>
          <a:noFill/>
          <a:ln w="28575">
            <a:solidFill>
              <a:srgbClr val="00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2699792" y="3284984"/>
            <a:ext cx="6480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6600" dirty="0" smtClean="0">
                <a:solidFill>
                  <a:srgbClr val="000000"/>
                </a:solidFill>
              </a:rPr>
              <a:t>+</a:t>
            </a:r>
            <a:endParaRPr lang="en-SG" sz="6600" dirty="0">
              <a:solidFill>
                <a:srgbClr val="000000"/>
              </a:solidFill>
            </a:endParaRPr>
          </a:p>
        </p:txBody>
      </p:sp>
      <p:pic>
        <p:nvPicPr>
          <p:cNvPr id="47108" name="Picture 4" descr="http://www.faqs.org/photo-dict/photofiles/list/1945/3203watering_c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2924944"/>
            <a:ext cx="2319587" cy="1929805"/>
          </a:xfrm>
          <a:prstGeom prst="rect">
            <a:avLst/>
          </a:prstGeom>
          <a:noFill/>
          <a:ln w="28575">
            <a:solidFill>
              <a:srgbClr val="00000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6012160" y="3284984"/>
            <a:ext cx="9361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6600" dirty="0" smtClean="0">
                <a:solidFill>
                  <a:srgbClr val="000000"/>
                </a:solidFill>
              </a:rPr>
              <a:t>=</a:t>
            </a:r>
            <a:endParaRPr lang="en-SG" sz="6600" dirty="0" smtClean="0">
              <a:solidFill>
                <a:srgbClr val="000000"/>
              </a:solidFill>
            </a:endParaRPr>
          </a:p>
          <a:p>
            <a:endParaRPr lang="en-SG" dirty="0"/>
          </a:p>
        </p:txBody>
      </p:sp>
      <p:pic>
        <p:nvPicPr>
          <p:cNvPr id="47110" name="Picture 6" descr="http://t2.gstatic.com/images?q=tbn:ANd9GcTLPQZNpiQiEmxCR5VATBmlWaWwAPRCsZwzav7IvC-_oq4foTGlaw&amp;t=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2780928"/>
            <a:ext cx="1981200" cy="2257426"/>
          </a:xfrm>
          <a:prstGeom prst="rect">
            <a:avLst/>
          </a:prstGeom>
          <a:noFill/>
          <a:ln w="28575">
            <a:solidFill>
              <a:srgbClr val="000000"/>
            </a:solidFill>
          </a:ln>
        </p:spPr>
      </p:pic>
      <p:pic>
        <p:nvPicPr>
          <p:cNvPr id="10" name="Picture 2" descr="C:\Users\Kieran\Desktop\Grassroots\GrassRoots Logo RG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80312" y="5589240"/>
            <a:ext cx="1515958" cy="1028686"/>
          </a:xfrm>
          <a:prstGeom prst="rect">
            <a:avLst/>
          </a:prstGeom>
          <a:noFill/>
          <a:ln w="38100">
            <a:solidFill>
              <a:srgbClr val="0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1" descr="Concep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8219637" cy="5823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Kieran\Desktop\Grassroots\GrassRoots Logo RG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5589240"/>
            <a:ext cx="1515958" cy="1028686"/>
          </a:xfrm>
          <a:prstGeom prst="rect">
            <a:avLst/>
          </a:prstGeom>
          <a:noFill/>
          <a:ln w="38100">
            <a:solidFill>
              <a:srgbClr val="0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rgbClr val="000000"/>
                </a:solidFill>
              </a:rPr>
              <a:t>Northland 2009  </a:t>
            </a:r>
            <a:br>
              <a:rPr lang="en-US" b="1" dirty="0" smtClean="0">
                <a:solidFill>
                  <a:srgbClr val="000000"/>
                </a:solidFill>
              </a:rPr>
            </a:br>
            <a:r>
              <a:rPr lang="en-US" b="1" dirty="0" smtClean="0">
                <a:solidFill>
                  <a:srgbClr val="000000"/>
                </a:solidFill>
              </a:rPr>
              <a:t>The beginning</a:t>
            </a:r>
            <a:endParaRPr lang="en-SG" b="1" dirty="0">
              <a:solidFill>
                <a:srgbClr val="000000"/>
              </a:solidFill>
            </a:endParaRPr>
          </a:p>
        </p:txBody>
      </p:sp>
      <p:pic>
        <p:nvPicPr>
          <p:cNvPr id="4" name="Picture 2" descr="C:\Users\Kieran\Desktop\Grassroots\GrassRoots Logo RG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5589240"/>
            <a:ext cx="1515958" cy="1028686"/>
          </a:xfrm>
          <a:prstGeom prst="rect">
            <a:avLst/>
          </a:prstGeom>
          <a:noFill/>
          <a:ln w="38100">
            <a:solidFill>
              <a:srgbClr val="000000"/>
            </a:solidFill>
          </a:ln>
        </p:spPr>
      </p:pic>
      <p:pic>
        <p:nvPicPr>
          <p:cNvPr id="46082" name="Picture 2" descr="http://www.nzstays.co.nz/pics/Northland%20Ma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1844824"/>
            <a:ext cx="4269854" cy="4752528"/>
          </a:xfrm>
          <a:prstGeom prst="rect">
            <a:avLst/>
          </a:prstGeom>
          <a:noFill/>
          <a:ln w="28575">
            <a:solidFill>
              <a:srgbClr val="0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000000"/>
                </a:solidFill>
              </a:rPr>
              <a:t>The Schools…</a:t>
            </a:r>
            <a:endParaRPr lang="en-SG" b="1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4258816" cy="4389120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>
                <a:solidFill>
                  <a:srgbClr val="000000"/>
                </a:solidFill>
              </a:rPr>
              <a:t>Tikipunga</a:t>
            </a:r>
            <a:r>
              <a:rPr lang="en-US" dirty="0" smtClean="0">
                <a:solidFill>
                  <a:srgbClr val="000000"/>
                </a:solidFill>
              </a:rPr>
              <a:t> High School</a:t>
            </a:r>
          </a:p>
          <a:p>
            <a:r>
              <a:rPr lang="en-US" dirty="0" err="1" smtClean="0">
                <a:solidFill>
                  <a:srgbClr val="000000"/>
                </a:solidFill>
              </a:rPr>
              <a:t>Whangarei</a:t>
            </a:r>
            <a:r>
              <a:rPr lang="en-US" dirty="0" smtClean="0">
                <a:solidFill>
                  <a:srgbClr val="000000"/>
                </a:solidFill>
              </a:rPr>
              <a:t> Boys High</a:t>
            </a:r>
          </a:p>
          <a:p>
            <a:r>
              <a:rPr lang="en-US" dirty="0" err="1" smtClean="0">
                <a:solidFill>
                  <a:srgbClr val="000000"/>
                </a:solidFill>
              </a:rPr>
              <a:t>Kamo</a:t>
            </a:r>
            <a:r>
              <a:rPr lang="en-US" dirty="0" smtClean="0">
                <a:solidFill>
                  <a:srgbClr val="000000"/>
                </a:solidFill>
              </a:rPr>
              <a:t> High</a:t>
            </a:r>
          </a:p>
          <a:p>
            <a:r>
              <a:rPr lang="en-US" dirty="0" err="1" smtClean="0">
                <a:solidFill>
                  <a:srgbClr val="000000"/>
                </a:solidFill>
              </a:rPr>
              <a:t>Kaitaia</a:t>
            </a:r>
            <a:r>
              <a:rPr lang="en-US" dirty="0" smtClean="0">
                <a:solidFill>
                  <a:srgbClr val="000000"/>
                </a:solidFill>
              </a:rPr>
              <a:t> College</a:t>
            </a:r>
          </a:p>
          <a:p>
            <a:r>
              <a:rPr lang="en-US" dirty="0" err="1" smtClean="0">
                <a:solidFill>
                  <a:srgbClr val="000000"/>
                </a:solidFill>
              </a:rPr>
              <a:t>Dargaville</a:t>
            </a:r>
            <a:r>
              <a:rPr lang="en-US" dirty="0" smtClean="0">
                <a:solidFill>
                  <a:srgbClr val="000000"/>
                </a:solidFill>
              </a:rPr>
              <a:t> High School</a:t>
            </a:r>
          </a:p>
          <a:p>
            <a:r>
              <a:rPr lang="en-US" dirty="0" err="1" smtClean="0">
                <a:solidFill>
                  <a:srgbClr val="000000"/>
                </a:solidFill>
              </a:rPr>
              <a:t>Opononi</a:t>
            </a:r>
            <a:r>
              <a:rPr lang="en-US" dirty="0" smtClean="0">
                <a:solidFill>
                  <a:srgbClr val="000000"/>
                </a:solidFill>
              </a:rPr>
              <a:t> Area School</a:t>
            </a:r>
          </a:p>
          <a:p>
            <a:pPr>
              <a:buNone/>
            </a:pPr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Visit each school every two years</a:t>
            </a:r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17 Auckland Medical Students; 3 groups</a:t>
            </a:r>
          </a:p>
        </p:txBody>
      </p:sp>
      <p:pic>
        <p:nvPicPr>
          <p:cNvPr id="45058" name="Picture 2" descr="http://a4.sphotos.ak.fbcdn.net/hphotos-ak-snc3/12437_205065471962_677056962_3965903_5647084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2060848"/>
            <a:ext cx="4379977" cy="3284984"/>
          </a:xfrm>
          <a:prstGeom prst="rect">
            <a:avLst/>
          </a:prstGeom>
          <a:noFill/>
          <a:ln w="28575">
            <a:solidFill>
              <a:srgbClr val="000000"/>
            </a:solidFill>
          </a:ln>
        </p:spPr>
      </p:pic>
      <p:pic>
        <p:nvPicPr>
          <p:cNvPr id="5" name="Picture 2" descr="C:\Users\Kieran\Desktop\Grassroots\GrassRoots Logo RG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5589240"/>
            <a:ext cx="1515958" cy="1028686"/>
          </a:xfrm>
          <a:prstGeom prst="rect">
            <a:avLst/>
          </a:prstGeom>
          <a:noFill/>
          <a:ln w="38100">
            <a:solidFill>
              <a:srgbClr val="0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000000"/>
                </a:solidFill>
              </a:rPr>
              <a:t>The Program…</a:t>
            </a:r>
            <a:endParaRPr lang="en-SG" b="1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0000"/>
                </a:solidFill>
              </a:rPr>
              <a:t>10 minute presentation introducing Grassroots, Auckland University and the health professions. </a:t>
            </a:r>
            <a:endParaRPr lang="en-US" sz="3200" dirty="0" smtClean="0">
              <a:solidFill>
                <a:srgbClr val="000000"/>
              </a:solidFill>
            </a:endParaRPr>
          </a:p>
          <a:p>
            <a:r>
              <a:rPr lang="en-US" sz="3200" dirty="0" smtClean="0">
                <a:solidFill>
                  <a:srgbClr val="000000"/>
                </a:solidFill>
              </a:rPr>
              <a:t>Focus on the pro’s of study and work in health</a:t>
            </a:r>
          </a:p>
          <a:p>
            <a:r>
              <a:rPr lang="en-US" sz="3200" dirty="0" smtClean="0">
                <a:solidFill>
                  <a:srgbClr val="000000"/>
                </a:solidFill>
              </a:rPr>
              <a:t>Focus on key issues affecting rural students and study</a:t>
            </a:r>
            <a:endParaRPr lang="en-SG" sz="3200" dirty="0">
              <a:solidFill>
                <a:srgbClr val="000000"/>
              </a:solidFill>
            </a:endParaRPr>
          </a:p>
        </p:txBody>
      </p:sp>
      <p:pic>
        <p:nvPicPr>
          <p:cNvPr id="4" name="Picture 2" descr="C:\Users\Kieran\Desktop\Grassroots\GrassRoots Logo RG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5589240"/>
            <a:ext cx="1515958" cy="1028686"/>
          </a:xfrm>
          <a:prstGeom prst="rect">
            <a:avLst/>
          </a:prstGeom>
          <a:noFill/>
          <a:ln w="38100">
            <a:solidFill>
              <a:srgbClr val="0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000000"/>
                </a:solidFill>
              </a:rPr>
              <a:t>Workshops…</a:t>
            </a:r>
            <a:endParaRPr lang="en-SG" b="1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4906888" cy="438912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10 minute stations on basic anatomy and clinical skills</a:t>
            </a:r>
            <a:endParaRPr lang="en-SG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4 Stations: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            - Anatomy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            - Blood Pressure &amp; Pulse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            - CPR</a:t>
            </a:r>
          </a:p>
          <a:p>
            <a:pPr>
              <a:buNone/>
            </a:pP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            - Reflexes</a:t>
            </a:r>
          </a:p>
          <a:p>
            <a:pPr>
              <a:buNone/>
            </a:pPr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Engage students – let them go for it!</a:t>
            </a:r>
          </a:p>
        </p:txBody>
      </p:sp>
      <p:pic>
        <p:nvPicPr>
          <p:cNvPr id="43010" name="Picture 2" descr="http://www.chnwv.org/Portals/0/images/stethoscope_ki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2132856"/>
            <a:ext cx="3433327" cy="3208016"/>
          </a:xfrm>
          <a:prstGeom prst="rect">
            <a:avLst/>
          </a:prstGeom>
          <a:noFill/>
          <a:ln w="28575">
            <a:solidFill>
              <a:srgbClr val="000000"/>
            </a:solidFill>
          </a:ln>
        </p:spPr>
      </p:pic>
      <p:pic>
        <p:nvPicPr>
          <p:cNvPr id="5" name="Picture 2" descr="C:\Users\Kieran\Desktop\Grassroots\GrassRoots Logo RG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5589240"/>
            <a:ext cx="1515958" cy="1028686"/>
          </a:xfrm>
          <a:prstGeom prst="rect">
            <a:avLst/>
          </a:prstGeom>
          <a:noFill/>
          <a:ln w="38100">
            <a:solidFill>
              <a:srgbClr val="0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a7.sphotos.ak.fbcdn.net/hphotos-ak-snc4/155456_463420514644_781299644_5300171_6251786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4352" y="836711"/>
            <a:ext cx="7812064" cy="5212355"/>
          </a:xfrm>
          <a:prstGeom prst="rect">
            <a:avLst/>
          </a:prstGeom>
          <a:noFill/>
        </p:spPr>
      </p:pic>
      <p:pic>
        <p:nvPicPr>
          <p:cNvPr id="41988" name="Picture 4" descr="http://a2.sphotos.ak.fbcdn.net/hphotos-ak-ash2/150570_463420574644_781299644_5300174_7515781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761029">
            <a:off x="744285" y="1030098"/>
            <a:ext cx="7489442" cy="4997096"/>
          </a:xfrm>
          <a:prstGeom prst="rect">
            <a:avLst/>
          </a:prstGeom>
          <a:noFill/>
        </p:spPr>
      </p:pic>
      <p:pic>
        <p:nvPicPr>
          <p:cNvPr id="41990" name="Picture 6" descr="http://a4.sphotos.ak.fbcdn.net/hphotos-ak-ash2/150071_463420644644_781299644_5300177_3113782_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215844"/>
            <a:ext cx="4198615" cy="6292715"/>
          </a:xfrm>
          <a:prstGeom prst="rect">
            <a:avLst/>
          </a:prstGeom>
          <a:noFill/>
        </p:spPr>
      </p:pic>
      <p:pic>
        <p:nvPicPr>
          <p:cNvPr id="41992" name="Picture 8" descr="http://a5.sphotos.ak.fbcdn.net/hphotos-ak-snc4/76350_463420684644_781299644_5300179_297261_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620688"/>
            <a:ext cx="8519298" cy="568423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ustom 2">
      <a:dk1>
        <a:srgbClr val="92D050"/>
      </a:dk1>
      <a:lt1>
        <a:srgbClr val="00B050"/>
      </a:lt1>
      <a:dk2>
        <a:srgbClr val="00B050"/>
      </a:dk2>
      <a:lt2>
        <a:srgbClr val="92D050"/>
      </a:lt2>
      <a:accent1>
        <a:srgbClr val="00B050"/>
      </a:accent1>
      <a:accent2>
        <a:srgbClr val="92D050"/>
      </a:accent2>
      <a:accent3>
        <a:srgbClr val="FFFF00"/>
      </a:accent3>
      <a:accent4>
        <a:srgbClr val="758C5A"/>
      </a:accent4>
      <a:accent5>
        <a:srgbClr val="00B050"/>
      </a:accent5>
      <a:accent6>
        <a:srgbClr val="92D050"/>
      </a:accent6>
      <a:hlink>
        <a:srgbClr val="9CB084"/>
      </a:hlink>
      <a:folHlink>
        <a:srgbClr val="00B05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156</TotalTime>
  <Words>389</Words>
  <Application>Microsoft Office PowerPoint</Application>
  <PresentationFormat>On-screen Show (4:3)</PresentationFormat>
  <Paragraphs>88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Flow</vt:lpstr>
      <vt:lpstr>  Grassroots ‘Grow Your Own’ Rural Schools Visits</vt:lpstr>
      <vt:lpstr>Grow Your Own…</vt:lpstr>
      <vt:lpstr>Our Vision….</vt:lpstr>
      <vt:lpstr>Slide 4</vt:lpstr>
      <vt:lpstr>Northland 2009   The beginning</vt:lpstr>
      <vt:lpstr>The Schools…</vt:lpstr>
      <vt:lpstr>The Program…</vt:lpstr>
      <vt:lpstr>Workshops…</vt:lpstr>
      <vt:lpstr>Slide 9</vt:lpstr>
      <vt:lpstr>Feedback..</vt:lpstr>
      <vt:lpstr>2010</vt:lpstr>
      <vt:lpstr>Northland 2010</vt:lpstr>
      <vt:lpstr>Slide 13</vt:lpstr>
      <vt:lpstr>                         Waikato</vt:lpstr>
      <vt:lpstr>Slide 15</vt:lpstr>
      <vt:lpstr>Judgment Day…</vt:lpstr>
      <vt:lpstr>Where to Next?</vt:lpstr>
      <vt:lpstr>THANK YOU!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page Grassroots ‘Grow Your Own’ Rural Schools Visits</dc:title>
  <dc:creator>Kieran</dc:creator>
  <cp:lastModifiedBy>Kieran</cp:lastModifiedBy>
  <cp:revision>2</cp:revision>
  <dcterms:created xsi:type="dcterms:W3CDTF">2011-03-16T10:02:36Z</dcterms:created>
  <dcterms:modified xsi:type="dcterms:W3CDTF">2011-03-17T02:24:50Z</dcterms:modified>
</cp:coreProperties>
</file>