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diagrams/layout1.xml" ContentType="application/vnd.openxmlformats-officedocument.drawingml.diagram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1"/>
  </p:sldMasterIdLst>
  <p:notesMasterIdLst>
    <p:notesMasterId r:id="rId15"/>
  </p:notesMasterIdLst>
  <p:handoutMasterIdLst>
    <p:handoutMasterId r:id="rId16"/>
  </p:handoutMasterIdLst>
  <p:sldIdLst>
    <p:sldId id="256" r:id="rId2"/>
    <p:sldId id="324" r:id="rId3"/>
    <p:sldId id="315" r:id="rId4"/>
    <p:sldId id="313" r:id="rId5"/>
    <p:sldId id="335" r:id="rId6"/>
    <p:sldId id="334" r:id="rId7"/>
    <p:sldId id="332" r:id="rId8"/>
    <p:sldId id="333" r:id="rId9"/>
    <p:sldId id="329" r:id="rId10"/>
    <p:sldId id="330" r:id="rId11"/>
    <p:sldId id="328" r:id="rId12"/>
    <p:sldId id="331" r:id="rId13"/>
    <p:sldId id="320" r:id="rId14"/>
  </p:sldIdLst>
  <p:sldSz cx="9144000" cy="6858000" type="screen4x3"/>
  <p:notesSz cx="6797675" cy="9926638"/>
  <p:defaultTextStyle>
    <a:defPPr>
      <a:defRPr lang="en-NZ"/>
    </a:defPPr>
    <a:lvl1pPr algn="l" rtl="0" fontAlgn="base">
      <a:spcBef>
        <a:spcPct val="0"/>
      </a:spcBef>
      <a:spcAft>
        <a:spcPct val="0"/>
      </a:spcAft>
      <a:defRPr kern="1200">
        <a:solidFill>
          <a:schemeClr val="tx1"/>
        </a:solidFill>
        <a:latin typeface="Book Antiqua" pitchFamily="-111" charset="0"/>
        <a:ea typeface="ＭＳ Ｐゴシック" pitchFamily="-111" charset="-128"/>
        <a:cs typeface="+mn-cs"/>
      </a:defRPr>
    </a:lvl1pPr>
    <a:lvl2pPr marL="457200" algn="l" rtl="0" fontAlgn="base">
      <a:spcBef>
        <a:spcPct val="0"/>
      </a:spcBef>
      <a:spcAft>
        <a:spcPct val="0"/>
      </a:spcAft>
      <a:defRPr kern="1200">
        <a:solidFill>
          <a:schemeClr val="tx1"/>
        </a:solidFill>
        <a:latin typeface="Book Antiqua" pitchFamily="-111" charset="0"/>
        <a:ea typeface="ＭＳ Ｐゴシック" pitchFamily="-111" charset="-128"/>
        <a:cs typeface="+mn-cs"/>
      </a:defRPr>
    </a:lvl2pPr>
    <a:lvl3pPr marL="914400" algn="l" rtl="0" fontAlgn="base">
      <a:spcBef>
        <a:spcPct val="0"/>
      </a:spcBef>
      <a:spcAft>
        <a:spcPct val="0"/>
      </a:spcAft>
      <a:defRPr kern="1200">
        <a:solidFill>
          <a:schemeClr val="tx1"/>
        </a:solidFill>
        <a:latin typeface="Book Antiqua" pitchFamily="-111" charset="0"/>
        <a:ea typeface="ＭＳ Ｐゴシック" pitchFamily="-111" charset="-128"/>
        <a:cs typeface="+mn-cs"/>
      </a:defRPr>
    </a:lvl3pPr>
    <a:lvl4pPr marL="1371600" algn="l" rtl="0" fontAlgn="base">
      <a:spcBef>
        <a:spcPct val="0"/>
      </a:spcBef>
      <a:spcAft>
        <a:spcPct val="0"/>
      </a:spcAft>
      <a:defRPr kern="1200">
        <a:solidFill>
          <a:schemeClr val="tx1"/>
        </a:solidFill>
        <a:latin typeface="Book Antiqua" pitchFamily="-111" charset="0"/>
        <a:ea typeface="ＭＳ Ｐゴシック" pitchFamily="-111" charset="-128"/>
        <a:cs typeface="+mn-cs"/>
      </a:defRPr>
    </a:lvl4pPr>
    <a:lvl5pPr marL="1828800" algn="l" rtl="0" fontAlgn="base">
      <a:spcBef>
        <a:spcPct val="0"/>
      </a:spcBef>
      <a:spcAft>
        <a:spcPct val="0"/>
      </a:spcAft>
      <a:defRPr kern="1200">
        <a:solidFill>
          <a:schemeClr val="tx1"/>
        </a:solidFill>
        <a:latin typeface="Book Antiqua" pitchFamily="-111" charset="0"/>
        <a:ea typeface="ＭＳ Ｐゴシック" pitchFamily="-111" charset="-128"/>
        <a:cs typeface="+mn-cs"/>
      </a:defRPr>
    </a:lvl5pPr>
    <a:lvl6pPr marL="2286000" algn="l" defTabSz="914400" rtl="0" eaLnBrk="1" latinLnBrk="0" hangingPunct="1">
      <a:defRPr kern="1200">
        <a:solidFill>
          <a:schemeClr val="tx1"/>
        </a:solidFill>
        <a:latin typeface="Book Antiqua" pitchFamily="-111" charset="0"/>
        <a:ea typeface="ＭＳ Ｐゴシック" pitchFamily="-111" charset="-128"/>
        <a:cs typeface="+mn-cs"/>
      </a:defRPr>
    </a:lvl6pPr>
    <a:lvl7pPr marL="2743200" algn="l" defTabSz="914400" rtl="0" eaLnBrk="1" latinLnBrk="0" hangingPunct="1">
      <a:defRPr kern="1200">
        <a:solidFill>
          <a:schemeClr val="tx1"/>
        </a:solidFill>
        <a:latin typeface="Book Antiqua" pitchFamily="-111" charset="0"/>
        <a:ea typeface="ＭＳ Ｐゴシック" pitchFamily="-111" charset="-128"/>
        <a:cs typeface="+mn-cs"/>
      </a:defRPr>
    </a:lvl7pPr>
    <a:lvl8pPr marL="3200400" algn="l" defTabSz="914400" rtl="0" eaLnBrk="1" latinLnBrk="0" hangingPunct="1">
      <a:defRPr kern="1200">
        <a:solidFill>
          <a:schemeClr val="tx1"/>
        </a:solidFill>
        <a:latin typeface="Book Antiqua" pitchFamily="-111" charset="0"/>
        <a:ea typeface="ＭＳ Ｐゴシック" pitchFamily="-111" charset="-128"/>
        <a:cs typeface="+mn-cs"/>
      </a:defRPr>
    </a:lvl8pPr>
    <a:lvl9pPr marL="3657600" algn="l" defTabSz="914400" rtl="0" eaLnBrk="1" latinLnBrk="0" hangingPunct="1">
      <a:defRPr kern="1200">
        <a:solidFill>
          <a:schemeClr val="tx1"/>
        </a:solidFill>
        <a:latin typeface="Book Antiqua" pitchFamily="-111" charset="0"/>
        <a:ea typeface="ＭＳ Ｐゴシック" pitchFamily="-111"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580F1F"/>
    <a:srgbClr val="EDA138"/>
    <a:srgbClr val="55822A"/>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1" autoAdjust="0"/>
    <p:restoredTop sz="89076" autoAdjust="0"/>
  </p:normalViewPr>
  <p:slideViewPr>
    <p:cSldViewPr>
      <p:cViewPr varScale="1">
        <p:scale>
          <a:sx n="66" d="100"/>
          <a:sy n="66" d="100"/>
        </p:scale>
        <p:origin x="-128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BF9632-FF38-4737-B7CC-EBBFB54C1B9F}" type="doc">
      <dgm:prSet loTypeId="urn:microsoft.com/office/officeart/2005/8/layout/orgChart1" loCatId="hierarchy" qsTypeId="urn:microsoft.com/office/officeart/2005/8/quickstyle/simple1" qsCatId="simple" csTypeId="urn:microsoft.com/office/officeart/2005/8/colors/accent2_5" csCatId="accent2" phldr="1"/>
      <dgm:spPr/>
    </dgm:pt>
    <dgm:pt modelId="{4EDA27EB-B02A-441A-9857-AC4F5E4CAE2F}">
      <dgm:prSet/>
      <dgm:spPr>
        <a:gradFill flip="none" rotWithShape="0">
          <a:gsLst>
            <a:gs pos="0">
              <a:srgbClr val="55822A">
                <a:shade val="30000"/>
                <a:satMod val="115000"/>
              </a:srgbClr>
            </a:gs>
            <a:gs pos="50000">
              <a:srgbClr val="55822A">
                <a:shade val="67500"/>
                <a:satMod val="115000"/>
              </a:srgbClr>
            </a:gs>
            <a:gs pos="100000">
              <a:srgbClr val="55822A">
                <a:shade val="100000"/>
                <a:satMod val="115000"/>
              </a:srgbClr>
            </a:gs>
          </a:gsLst>
          <a:lin ang="18900000" scaled="1"/>
          <a:tileRect/>
        </a:gra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NZ" b="0" i="0" u="none" strike="noStrike" cap="none" normalizeH="0" baseline="0" dirty="0" smtClean="0">
              <a:ln/>
              <a:effectLst/>
              <a:latin typeface="Arial" charset="0"/>
            </a:rPr>
            <a:t>Minister</a:t>
          </a:r>
          <a:endParaRPr kumimoji="0" lang="en-GB" b="0" i="0" u="none" strike="noStrike" cap="none" normalizeH="0" baseline="0" dirty="0" smtClean="0">
            <a:ln/>
            <a:effectLst/>
            <a:latin typeface="Arial" charset="0"/>
          </a:endParaRPr>
        </a:p>
      </dgm:t>
    </dgm:pt>
    <dgm:pt modelId="{58200ACD-7CF6-4829-B6BA-39D2BF0BA57C}" type="parTrans" cxnId="{57E448C6-5042-4B47-B6A7-CE3E0EDDAE28}">
      <dgm:prSet/>
      <dgm:spPr/>
      <dgm:t>
        <a:bodyPr/>
        <a:lstStyle/>
        <a:p>
          <a:endParaRPr lang="en-NZ"/>
        </a:p>
      </dgm:t>
    </dgm:pt>
    <dgm:pt modelId="{21FD6E18-91D4-4E08-A2C4-E1FE2E130F9E}" type="sibTrans" cxnId="{57E448C6-5042-4B47-B6A7-CE3E0EDDAE28}">
      <dgm:prSet/>
      <dgm:spPr/>
      <dgm:t>
        <a:bodyPr/>
        <a:lstStyle/>
        <a:p>
          <a:endParaRPr lang="en-NZ"/>
        </a:p>
      </dgm:t>
    </dgm:pt>
    <dgm:pt modelId="{151ED47E-67E5-499A-9569-0317BC3450FF}" type="asst">
      <dgm:prSet/>
      <dgm:spPr>
        <a:solidFill>
          <a:srgbClr val="FF6600">
            <a:alpha val="90000"/>
          </a:srgbClr>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NZ" b="0" i="0" u="none" strike="noStrike" cap="none" normalizeH="0" baseline="0" dirty="0" smtClean="0">
              <a:ln/>
              <a:effectLst/>
              <a:latin typeface="Arial" charset="0"/>
            </a:rPr>
            <a:t>MH Commission</a:t>
          </a:r>
          <a:endParaRPr kumimoji="0" lang="en-GB" b="0" i="0" u="none" strike="noStrike" cap="none" normalizeH="0" baseline="0" dirty="0" smtClean="0">
            <a:ln/>
            <a:effectLst/>
            <a:latin typeface="Arial" charset="0"/>
          </a:endParaRPr>
        </a:p>
      </dgm:t>
    </dgm:pt>
    <dgm:pt modelId="{2D377BD4-F0C8-447D-8CF1-6CCDA79B1369}" type="parTrans" cxnId="{7A331876-A1F8-4DCC-900A-26434BEFECCD}">
      <dgm:prSet/>
      <dgm:spPr>
        <a:ln>
          <a:noFill/>
        </a:ln>
      </dgm:spPr>
      <dgm:t>
        <a:bodyPr/>
        <a:lstStyle/>
        <a:p>
          <a:endParaRPr lang="en-NZ"/>
        </a:p>
      </dgm:t>
    </dgm:pt>
    <dgm:pt modelId="{911E926C-C400-4A85-B50C-2F3C4CD1247D}" type="sibTrans" cxnId="{7A331876-A1F8-4DCC-900A-26434BEFECCD}">
      <dgm:prSet/>
      <dgm:spPr/>
      <dgm:t>
        <a:bodyPr/>
        <a:lstStyle/>
        <a:p>
          <a:endParaRPr lang="en-NZ"/>
        </a:p>
      </dgm:t>
    </dgm:pt>
    <dgm:pt modelId="{ED819E52-8365-4608-9F1E-CB158EE893CE}">
      <dgm:prSet/>
      <dgm:spPr>
        <a:solidFill>
          <a:srgbClr val="3366FF"/>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NZ" b="0" i="0" u="none" strike="noStrike" cap="none" normalizeH="0" baseline="0" dirty="0" smtClean="0">
              <a:ln/>
              <a:effectLst/>
              <a:latin typeface="Arial" charset="0"/>
            </a:rPr>
            <a:t>District Health Boards</a:t>
          </a:r>
        </a:p>
      </dgm:t>
    </dgm:pt>
    <dgm:pt modelId="{AAB588C3-1773-47C3-A40D-4B2CC2C23B60}" type="parTrans" cxnId="{16098DE7-E057-4F66-987B-826FF5D00485}">
      <dgm:prSet/>
      <dgm:spPr>
        <a:ln w="57150">
          <a:solidFill>
            <a:srgbClr val="FFC000"/>
          </a:solidFill>
        </a:ln>
      </dgm:spPr>
      <dgm:t>
        <a:bodyPr/>
        <a:lstStyle/>
        <a:p>
          <a:endParaRPr lang="en-NZ"/>
        </a:p>
      </dgm:t>
    </dgm:pt>
    <dgm:pt modelId="{4138749D-A3D0-4311-97DC-E4A0803726CF}" type="sibTrans" cxnId="{16098DE7-E057-4F66-987B-826FF5D00485}">
      <dgm:prSet/>
      <dgm:spPr/>
      <dgm:t>
        <a:bodyPr/>
        <a:lstStyle/>
        <a:p>
          <a:endParaRPr lang="en-NZ"/>
        </a:p>
      </dgm:t>
    </dgm:pt>
    <dgm:pt modelId="{1EEDDD2E-D420-4918-9723-98E6A8EF5243}">
      <dgm:prSet/>
      <dgm:spPr>
        <a:solidFill>
          <a:schemeClr val="tx2">
            <a:lumMod val="75000"/>
          </a:schemeClr>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NZ" b="0" i="0" u="none" strike="noStrike" cap="none" normalizeH="0" baseline="0" dirty="0" smtClean="0">
              <a:ln/>
              <a:effectLst/>
              <a:latin typeface="Arial" charset="0"/>
            </a:rPr>
            <a:t>NGOs</a:t>
          </a:r>
        </a:p>
      </dgm:t>
    </dgm:pt>
    <dgm:pt modelId="{96839887-9852-4BBF-AF9A-FD049F4B03CB}" type="parTrans" cxnId="{057468D3-FAB4-41C5-B015-ACC8BBDA186B}">
      <dgm:prSet/>
      <dgm:spPr>
        <a:ln w="76200">
          <a:solidFill>
            <a:srgbClr val="FFC000"/>
          </a:solidFill>
        </a:ln>
      </dgm:spPr>
      <dgm:t>
        <a:bodyPr/>
        <a:lstStyle/>
        <a:p>
          <a:endParaRPr lang="en-NZ"/>
        </a:p>
      </dgm:t>
    </dgm:pt>
    <dgm:pt modelId="{482676A3-0AB0-4101-A5FA-0661C9697C70}" type="sibTrans" cxnId="{057468D3-FAB4-41C5-B015-ACC8BBDA186B}">
      <dgm:prSet/>
      <dgm:spPr/>
      <dgm:t>
        <a:bodyPr/>
        <a:lstStyle/>
        <a:p>
          <a:endParaRPr lang="en-NZ"/>
        </a:p>
      </dgm:t>
    </dgm:pt>
    <dgm:pt modelId="{82F167A0-A122-48E2-9339-98034C8D780F}">
      <dgm:prSet/>
      <dgm:spPr>
        <a:solidFill>
          <a:schemeClr val="accent5">
            <a:lumMod val="50000"/>
          </a:schemeClr>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NZ" b="0" i="0" u="none" strike="noStrike" cap="none" normalizeH="0" baseline="0" dirty="0" smtClean="0">
              <a:ln/>
              <a:effectLst/>
              <a:latin typeface="Arial" charset="0"/>
            </a:rPr>
            <a:t>Hospital Services </a:t>
          </a:r>
          <a:endParaRPr kumimoji="0" lang="en-GB" b="0" i="0" u="none" strike="noStrike" cap="none" normalizeH="0" baseline="0" dirty="0" smtClean="0">
            <a:ln/>
            <a:effectLst/>
            <a:latin typeface="Arial" charset="0"/>
          </a:endParaRPr>
        </a:p>
      </dgm:t>
    </dgm:pt>
    <dgm:pt modelId="{C1F62F37-272A-48B1-9C9A-1B26011056BA}" type="parTrans" cxnId="{37C71AF9-001C-486A-B5AD-BD1E28FF6ABF}">
      <dgm:prSet/>
      <dgm:spPr/>
      <dgm:t>
        <a:bodyPr/>
        <a:lstStyle/>
        <a:p>
          <a:endParaRPr lang="en-NZ"/>
        </a:p>
      </dgm:t>
    </dgm:pt>
    <dgm:pt modelId="{090AD101-27DF-4DEA-B8DF-CEBCB215B505}" type="sibTrans" cxnId="{37C71AF9-001C-486A-B5AD-BD1E28FF6ABF}">
      <dgm:prSet/>
      <dgm:spPr/>
      <dgm:t>
        <a:bodyPr/>
        <a:lstStyle/>
        <a:p>
          <a:endParaRPr lang="en-NZ"/>
        </a:p>
      </dgm:t>
    </dgm:pt>
    <dgm:pt modelId="{C350C064-D004-4B01-8E79-A343CBDA69B4}">
      <dgm:prSet/>
      <dgm:spPr>
        <a:solidFill>
          <a:schemeClr val="accent2">
            <a:lumMod val="75000"/>
          </a:schemeClr>
        </a:solidFill>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NZ" b="0" i="0" u="none" strike="noStrike" cap="none" normalizeH="0" baseline="0" dirty="0" smtClean="0">
              <a:ln/>
              <a:effectLst/>
              <a:latin typeface="Arial" charset="0"/>
            </a:rPr>
            <a:t>Primary Healthcare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NZ" b="0" i="0" u="none" strike="noStrike" cap="none" normalizeH="0" baseline="0" dirty="0" smtClean="0">
              <a:ln/>
              <a:effectLst/>
              <a:latin typeface="Arial" charset="0"/>
            </a:rPr>
            <a:t>Organisations</a:t>
          </a:r>
          <a:endParaRPr kumimoji="0" lang="en-GB" b="0" i="0" u="none" strike="noStrike" cap="none" normalizeH="0" baseline="0" dirty="0" smtClean="0">
            <a:ln/>
            <a:effectLst/>
            <a:latin typeface="Arial" charset="0"/>
          </a:endParaRPr>
        </a:p>
      </dgm:t>
    </dgm:pt>
    <dgm:pt modelId="{907A39D8-5BBE-4066-905B-08B19E316691}" type="parTrans" cxnId="{0FC675A8-E217-4241-A4E6-00F11E145459}">
      <dgm:prSet/>
      <dgm:spPr>
        <a:ln w="76200">
          <a:solidFill>
            <a:srgbClr val="FFC000"/>
          </a:solidFill>
        </a:ln>
      </dgm:spPr>
      <dgm:t>
        <a:bodyPr/>
        <a:lstStyle/>
        <a:p>
          <a:endParaRPr lang="en-NZ"/>
        </a:p>
      </dgm:t>
    </dgm:pt>
    <dgm:pt modelId="{67E16F0A-E260-4862-B981-9CC39AEBD7A5}" type="sibTrans" cxnId="{0FC675A8-E217-4241-A4E6-00F11E145459}">
      <dgm:prSet/>
      <dgm:spPr/>
      <dgm:t>
        <a:bodyPr/>
        <a:lstStyle/>
        <a:p>
          <a:endParaRPr lang="en-NZ"/>
        </a:p>
      </dgm:t>
    </dgm:pt>
    <dgm:pt modelId="{2A54A15C-881C-4190-A3C7-4E76D3683A63}" type="pres">
      <dgm:prSet presAssocID="{A0BF9632-FF38-4737-B7CC-EBBFB54C1B9F}" presName="hierChild1" presStyleCnt="0">
        <dgm:presLayoutVars>
          <dgm:orgChart val="1"/>
          <dgm:chPref val="1"/>
          <dgm:dir/>
          <dgm:animOne val="branch"/>
          <dgm:animLvl val="lvl"/>
          <dgm:resizeHandles/>
        </dgm:presLayoutVars>
      </dgm:prSet>
      <dgm:spPr/>
    </dgm:pt>
    <dgm:pt modelId="{8D1F1CFC-0A80-41F5-B90F-8BB5BCAE8089}" type="pres">
      <dgm:prSet presAssocID="{4EDA27EB-B02A-441A-9857-AC4F5E4CAE2F}" presName="hierRoot1" presStyleCnt="0">
        <dgm:presLayoutVars>
          <dgm:hierBranch/>
        </dgm:presLayoutVars>
      </dgm:prSet>
      <dgm:spPr/>
    </dgm:pt>
    <dgm:pt modelId="{07CA3F84-76C5-49FB-BEBF-D1F72D91A0A0}" type="pres">
      <dgm:prSet presAssocID="{4EDA27EB-B02A-441A-9857-AC4F5E4CAE2F}" presName="rootComposite1" presStyleCnt="0"/>
      <dgm:spPr/>
    </dgm:pt>
    <dgm:pt modelId="{DC78B01D-D096-42BD-A53F-08AB29F16170}" type="pres">
      <dgm:prSet presAssocID="{4EDA27EB-B02A-441A-9857-AC4F5E4CAE2F}" presName="rootText1" presStyleLbl="node0" presStyleIdx="0" presStyleCnt="1">
        <dgm:presLayoutVars>
          <dgm:chPref val="3"/>
        </dgm:presLayoutVars>
      </dgm:prSet>
      <dgm:spPr/>
      <dgm:t>
        <a:bodyPr/>
        <a:lstStyle/>
        <a:p>
          <a:endParaRPr lang="en-NZ"/>
        </a:p>
      </dgm:t>
    </dgm:pt>
    <dgm:pt modelId="{E5E44279-815A-4C75-920F-50F3417E787E}" type="pres">
      <dgm:prSet presAssocID="{4EDA27EB-B02A-441A-9857-AC4F5E4CAE2F}" presName="rootConnector1" presStyleLbl="node1" presStyleIdx="0" presStyleCnt="0"/>
      <dgm:spPr/>
      <dgm:t>
        <a:bodyPr/>
        <a:lstStyle/>
        <a:p>
          <a:endParaRPr lang="en-NZ"/>
        </a:p>
      </dgm:t>
    </dgm:pt>
    <dgm:pt modelId="{D9C57611-843A-46FE-92A9-9B47C6D4CEA8}" type="pres">
      <dgm:prSet presAssocID="{4EDA27EB-B02A-441A-9857-AC4F5E4CAE2F}" presName="hierChild2" presStyleCnt="0"/>
      <dgm:spPr/>
    </dgm:pt>
    <dgm:pt modelId="{B3637F95-CCBA-496B-984D-081AF3FA3D67}" type="pres">
      <dgm:prSet presAssocID="{AAB588C3-1773-47C3-A40D-4B2CC2C23B60}" presName="Name35" presStyleLbl="parChTrans1D2" presStyleIdx="0" presStyleCnt="2"/>
      <dgm:spPr/>
      <dgm:t>
        <a:bodyPr/>
        <a:lstStyle/>
        <a:p>
          <a:endParaRPr lang="en-NZ"/>
        </a:p>
      </dgm:t>
    </dgm:pt>
    <dgm:pt modelId="{1B500899-45AF-4917-BB38-9CF1D76EAF6F}" type="pres">
      <dgm:prSet presAssocID="{ED819E52-8365-4608-9F1E-CB158EE893CE}" presName="hierRoot2" presStyleCnt="0">
        <dgm:presLayoutVars>
          <dgm:hierBranch/>
        </dgm:presLayoutVars>
      </dgm:prSet>
      <dgm:spPr/>
    </dgm:pt>
    <dgm:pt modelId="{E7D21473-FB4C-4605-A745-5AB29C5FC7E5}" type="pres">
      <dgm:prSet presAssocID="{ED819E52-8365-4608-9F1E-CB158EE893CE}" presName="rootComposite" presStyleCnt="0"/>
      <dgm:spPr/>
    </dgm:pt>
    <dgm:pt modelId="{8782865C-DA8B-4C40-902C-525E7E5F6F83}" type="pres">
      <dgm:prSet presAssocID="{ED819E52-8365-4608-9F1E-CB158EE893CE}" presName="rootText" presStyleLbl="node2" presStyleIdx="0" presStyleCnt="1" custLinFactNeighborX="417" custLinFactNeighborY="-19184">
        <dgm:presLayoutVars>
          <dgm:chPref val="3"/>
        </dgm:presLayoutVars>
      </dgm:prSet>
      <dgm:spPr/>
      <dgm:t>
        <a:bodyPr/>
        <a:lstStyle/>
        <a:p>
          <a:endParaRPr lang="en-NZ"/>
        </a:p>
      </dgm:t>
    </dgm:pt>
    <dgm:pt modelId="{FDEA1BC3-7CD1-4307-B86F-309E43B13ED7}" type="pres">
      <dgm:prSet presAssocID="{ED819E52-8365-4608-9F1E-CB158EE893CE}" presName="rootConnector" presStyleLbl="node2" presStyleIdx="0" presStyleCnt="1"/>
      <dgm:spPr/>
      <dgm:t>
        <a:bodyPr/>
        <a:lstStyle/>
        <a:p>
          <a:endParaRPr lang="en-NZ"/>
        </a:p>
      </dgm:t>
    </dgm:pt>
    <dgm:pt modelId="{98F6E20B-AC2E-4241-81FC-D7B48883E1D8}" type="pres">
      <dgm:prSet presAssocID="{ED819E52-8365-4608-9F1E-CB158EE893CE}" presName="hierChild4" presStyleCnt="0"/>
      <dgm:spPr/>
    </dgm:pt>
    <dgm:pt modelId="{309F8F24-DA76-49C7-8B86-874FC87A8E69}" type="pres">
      <dgm:prSet presAssocID="{96839887-9852-4BBF-AF9A-FD049F4B03CB}" presName="Name35" presStyleLbl="parChTrans1D3" presStyleIdx="0" presStyleCnt="3"/>
      <dgm:spPr/>
      <dgm:t>
        <a:bodyPr/>
        <a:lstStyle/>
        <a:p>
          <a:endParaRPr lang="en-NZ"/>
        </a:p>
      </dgm:t>
    </dgm:pt>
    <dgm:pt modelId="{7377980D-45EF-4CF0-90FB-616BB99A50D8}" type="pres">
      <dgm:prSet presAssocID="{1EEDDD2E-D420-4918-9723-98E6A8EF5243}" presName="hierRoot2" presStyleCnt="0">
        <dgm:presLayoutVars>
          <dgm:hierBranch val="r"/>
        </dgm:presLayoutVars>
      </dgm:prSet>
      <dgm:spPr/>
    </dgm:pt>
    <dgm:pt modelId="{9D88A958-1531-4D41-BBB7-EFD3459502FB}" type="pres">
      <dgm:prSet presAssocID="{1EEDDD2E-D420-4918-9723-98E6A8EF5243}" presName="rootComposite" presStyleCnt="0"/>
      <dgm:spPr/>
    </dgm:pt>
    <dgm:pt modelId="{420B450C-192B-42EB-AB4B-FEEA16E49EF5}" type="pres">
      <dgm:prSet presAssocID="{1EEDDD2E-D420-4918-9723-98E6A8EF5243}" presName="rootText" presStyleLbl="node3" presStyleIdx="0" presStyleCnt="3">
        <dgm:presLayoutVars>
          <dgm:chPref val="3"/>
        </dgm:presLayoutVars>
      </dgm:prSet>
      <dgm:spPr/>
      <dgm:t>
        <a:bodyPr/>
        <a:lstStyle/>
        <a:p>
          <a:endParaRPr lang="en-NZ"/>
        </a:p>
      </dgm:t>
    </dgm:pt>
    <dgm:pt modelId="{8D10531E-30B4-4C7B-BE13-5B72BDE045FC}" type="pres">
      <dgm:prSet presAssocID="{1EEDDD2E-D420-4918-9723-98E6A8EF5243}" presName="rootConnector" presStyleLbl="node3" presStyleIdx="0" presStyleCnt="3"/>
      <dgm:spPr/>
      <dgm:t>
        <a:bodyPr/>
        <a:lstStyle/>
        <a:p>
          <a:endParaRPr lang="en-NZ"/>
        </a:p>
      </dgm:t>
    </dgm:pt>
    <dgm:pt modelId="{2012956D-A799-4682-98D7-C5D4D2FBA6B0}" type="pres">
      <dgm:prSet presAssocID="{1EEDDD2E-D420-4918-9723-98E6A8EF5243}" presName="hierChild4" presStyleCnt="0"/>
      <dgm:spPr/>
    </dgm:pt>
    <dgm:pt modelId="{A6E517A9-65B7-4606-8B1F-D088C3237386}" type="pres">
      <dgm:prSet presAssocID="{1EEDDD2E-D420-4918-9723-98E6A8EF5243}" presName="hierChild5" presStyleCnt="0"/>
      <dgm:spPr/>
    </dgm:pt>
    <dgm:pt modelId="{A7E4A4A9-0577-4E5F-B2DB-02BDB72AF03F}" type="pres">
      <dgm:prSet presAssocID="{C1F62F37-272A-48B1-9C9A-1B26011056BA}" presName="Name35" presStyleLbl="parChTrans1D3" presStyleIdx="1" presStyleCnt="3"/>
      <dgm:spPr/>
      <dgm:t>
        <a:bodyPr/>
        <a:lstStyle/>
        <a:p>
          <a:endParaRPr lang="en-NZ"/>
        </a:p>
      </dgm:t>
    </dgm:pt>
    <dgm:pt modelId="{29CCD1ED-E4E0-4F07-A8DF-B5394D47E36D}" type="pres">
      <dgm:prSet presAssocID="{82F167A0-A122-48E2-9339-98034C8D780F}" presName="hierRoot2" presStyleCnt="0">
        <dgm:presLayoutVars>
          <dgm:hierBranch val="r"/>
        </dgm:presLayoutVars>
      </dgm:prSet>
      <dgm:spPr/>
    </dgm:pt>
    <dgm:pt modelId="{48E53BF0-4172-4EF1-9B76-76CA681B6800}" type="pres">
      <dgm:prSet presAssocID="{82F167A0-A122-48E2-9339-98034C8D780F}" presName="rootComposite" presStyleCnt="0"/>
      <dgm:spPr/>
    </dgm:pt>
    <dgm:pt modelId="{CFF1772C-A8B7-4A18-91EC-E84B0A363A9A}" type="pres">
      <dgm:prSet presAssocID="{82F167A0-A122-48E2-9339-98034C8D780F}" presName="rootText" presStyleLbl="node3" presStyleIdx="1" presStyleCnt="3">
        <dgm:presLayoutVars>
          <dgm:chPref val="3"/>
        </dgm:presLayoutVars>
      </dgm:prSet>
      <dgm:spPr/>
      <dgm:t>
        <a:bodyPr/>
        <a:lstStyle/>
        <a:p>
          <a:endParaRPr lang="en-NZ"/>
        </a:p>
      </dgm:t>
    </dgm:pt>
    <dgm:pt modelId="{73D43AD1-3344-4245-A2F0-A06D231A2F9A}" type="pres">
      <dgm:prSet presAssocID="{82F167A0-A122-48E2-9339-98034C8D780F}" presName="rootConnector" presStyleLbl="node3" presStyleIdx="1" presStyleCnt="3"/>
      <dgm:spPr/>
      <dgm:t>
        <a:bodyPr/>
        <a:lstStyle/>
        <a:p>
          <a:endParaRPr lang="en-NZ"/>
        </a:p>
      </dgm:t>
    </dgm:pt>
    <dgm:pt modelId="{5AAB4054-C1AD-4589-9192-C6208C636108}" type="pres">
      <dgm:prSet presAssocID="{82F167A0-A122-48E2-9339-98034C8D780F}" presName="hierChild4" presStyleCnt="0"/>
      <dgm:spPr/>
    </dgm:pt>
    <dgm:pt modelId="{E1896341-CBFB-4E88-99D3-D72753A724A8}" type="pres">
      <dgm:prSet presAssocID="{82F167A0-A122-48E2-9339-98034C8D780F}" presName="hierChild5" presStyleCnt="0"/>
      <dgm:spPr/>
    </dgm:pt>
    <dgm:pt modelId="{2F366108-65A0-4730-97CF-56904745F463}" type="pres">
      <dgm:prSet presAssocID="{907A39D8-5BBE-4066-905B-08B19E316691}" presName="Name35" presStyleLbl="parChTrans1D3" presStyleIdx="2" presStyleCnt="3"/>
      <dgm:spPr/>
      <dgm:t>
        <a:bodyPr/>
        <a:lstStyle/>
        <a:p>
          <a:endParaRPr lang="en-NZ"/>
        </a:p>
      </dgm:t>
    </dgm:pt>
    <dgm:pt modelId="{705D1005-1651-4009-ACB3-2E3335796636}" type="pres">
      <dgm:prSet presAssocID="{C350C064-D004-4B01-8E79-A343CBDA69B4}" presName="hierRoot2" presStyleCnt="0">
        <dgm:presLayoutVars>
          <dgm:hierBranch/>
        </dgm:presLayoutVars>
      </dgm:prSet>
      <dgm:spPr/>
    </dgm:pt>
    <dgm:pt modelId="{DCC67761-E132-4326-8D8E-A2BAF49BCAFB}" type="pres">
      <dgm:prSet presAssocID="{C350C064-D004-4B01-8E79-A343CBDA69B4}" presName="rootComposite" presStyleCnt="0"/>
      <dgm:spPr/>
    </dgm:pt>
    <dgm:pt modelId="{74EF9B66-A3EA-44B5-B42B-493293DAC680}" type="pres">
      <dgm:prSet presAssocID="{C350C064-D004-4B01-8E79-A343CBDA69B4}" presName="rootText" presStyleLbl="node3" presStyleIdx="2" presStyleCnt="3">
        <dgm:presLayoutVars>
          <dgm:chPref val="3"/>
        </dgm:presLayoutVars>
      </dgm:prSet>
      <dgm:spPr/>
      <dgm:t>
        <a:bodyPr/>
        <a:lstStyle/>
        <a:p>
          <a:endParaRPr lang="en-NZ"/>
        </a:p>
      </dgm:t>
    </dgm:pt>
    <dgm:pt modelId="{607FC5E9-ECEF-40DA-AF74-43143236185F}" type="pres">
      <dgm:prSet presAssocID="{C350C064-D004-4B01-8E79-A343CBDA69B4}" presName="rootConnector" presStyleLbl="node3" presStyleIdx="2" presStyleCnt="3"/>
      <dgm:spPr/>
      <dgm:t>
        <a:bodyPr/>
        <a:lstStyle/>
        <a:p>
          <a:endParaRPr lang="en-NZ"/>
        </a:p>
      </dgm:t>
    </dgm:pt>
    <dgm:pt modelId="{F9131832-BAA7-4936-B1EF-51415C95C135}" type="pres">
      <dgm:prSet presAssocID="{C350C064-D004-4B01-8E79-A343CBDA69B4}" presName="hierChild4" presStyleCnt="0"/>
      <dgm:spPr/>
    </dgm:pt>
    <dgm:pt modelId="{D22A6CB5-4549-49DA-A4C7-B5713E9E8273}" type="pres">
      <dgm:prSet presAssocID="{C350C064-D004-4B01-8E79-A343CBDA69B4}" presName="hierChild5" presStyleCnt="0"/>
      <dgm:spPr/>
    </dgm:pt>
    <dgm:pt modelId="{31B795CA-911A-4D79-8662-DF5D1B6CDFC2}" type="pres">
      <dgm:prSet presAssocID="{ED819E52-8365-4608-9F1E-CB158EE893CE}" presName="hierChild5" presStyleCnt="0"/>
      <dgm:spPr/>
    </dgm:pt>
    <dgm:pt modelId="{9A799B1C-766A-4AB1-B917-6039BFCE608B}" type="pres">
      <dgm:prSet presAssocID="{4EDA27EB-B02A-441A-9857-AC4F5E4CAE2F}" presName="hierChild3" presStyleCnt="0"/>
      <dgm:spPr/>
    </dgm:pt>
    <dgm:pt modelId="{74C65FD8-0251-44D3-993B-87814D7F55E3}" type="pres">
      <dgm:prSet presAssocID="{2D377BD4-F0C8-447D-8CF1-6CCDA79B1369}" presName="Name111" presStyleLbl="parChTrans1D2" presStyleIdx="1" presStyleCnt="2"/>
      <dgm:spPr/>
      <dgm:t>
        <a:bodyPr/>
        <a:lstStyle/>
        <a:p>
          <a:endParaRPr lang="en-NZ"/>
        </a:p>
      </dgm:t>
    </dgm:pt>
    <dgm:pt modelId="{A954A325-A06B-4008-99AE-BFB25B4E2517}" type="pres">
      <dgm:prSet presAssocID="{151ED47E-67E5-499A-9569-0317BC3450FF}" presName="hierRoot3" presStyleCnt="0">
        <dgm:presLayoutVars>
          <dgm:hierBranch/>
        </dgm:presLayoutVars>
      </dgm:prSet>
      <dgm:spPr/>
    </dgm:pt>
    <dgm:pt modelId="{2E585AE2-0B2B-42BB-98D2-A981C1654015}" type="pres">
      <dgm:prSet presAssocID="{151ED47E-67E5-499A-9569-0317BC3450FF}" presName="rootComposite3" presStyleCnt="0"/>
      <dgm:spPr/>
    </dgm:pt>
    <dgm:pt modelId="{37F90314-47E6-4ADA-8E3A-C1C243BA2C2B}" type="pres">
      <dgm:prSet presAssocID="{151ED47E-67E5-499A-9569-0317BC3450FF}" presName="rootText3" presStyleLbl="asst1" presStyleIdx="0" presStyleCnt="1" custScaleX="108487" custScaleY="114398" custLinFactNeighborX="-47792" custLinFactNeighborY="11003">
        <dgm:presLayoutVars>
          <dgm:chPref val="3"/>
        </dgm:presLayoutVars>
      </dgm:prSet>
      <dgm:spPr/>
      <dgm:t>
        <a:bodyPr/>
        <a:lstStyle/>
        <a:p>
          <a:endParaRPr lang="en-NZ"/>
        </a:p>
      </dgm:t>
    </dgm:pt>
    <dgm:pt modelId="{B054F3FE-CCEF-459E-A811-7EE9FB90AB08}" type="pres">
      <dgm:prSet presAssocID="{151ED47E-67E5-499A-9569-0317BC3450FF}" presName="rootConnector3" presStyleLbl="asst1" presStyleIdx="0" presStyleCnt="1"/>
      <dgm:spPr/>
      <dgm:t>
        <a:bodyPr/>
        <a:lstStyle/>
        <a:p>
          <a:endParaRPr lang="en-NZ"/>
        </a:p>
      </dgm:t>
    </dgm:pt>
    <dgm:pt modelId="{AF823868-692C-4648-B52B-13B06B9C40AD}" type="pres">
      <dgm:prSet presAssocID="{151ED47E-67E5-499A-9569-0317BC3450FF}" presName="hierChild6" presStyleCnt="0"/>
      <dgm:spPr/>
    </dgm:pt>
    <dgm:pt modelId="{B4A50DE3-2313-4EBC-94D2-3F77564ADA53}" type="pres">
      <dgm:prSet presAssocID="{151ED47E-67E5-499A-9569-0317BC3450FF}" presName="hierChild7" presStyleCnt="0"/>
      <dgm:spPr/>
    </dgm:pt>
  </dgm:ptLst>
  <dgm:cxnLst>
    <dgm:cxn modelId="{37C71AF9-001C-486A-B5AD-BD1E28FF6ABF}" srcId="{ED819E52-8365-4608-9F1E-CB158EE893CE}" destId="{82F167A0-A122-48E2-9339-98034C8D780F}" srcOrd="1" destOrd="0" parTransId="{C1F62F37-272A-48B1-9C9A-1B26011056BA}" sibTransId="{090AD101-27DF-4DEA-B8DF-CEBCB215B505}"/>
    <dgm:cxn modelId="{16098DE7-E057-4F66-987B-826FF5D00485}" srcId="{4EDA27EB-B02A-441A-9857-AC4F5E4CAE2F}" destId="{ED819E52-8365-4608-9F1E-CB158EE893CE}" srcOrd="1" destOrd="0" parTransId="{AAB588C3-1773-47C3-A40D-4B2CC2C23B60}" sibTransId="{4138749D-A3D0-4311-97DC-E4A0803726CF}"/>
    <dgm:cxn modelId="{097E9B86-A5BE-4462-B686-511E7924757C}" type="presOf" srcId="{907A39D8-5BBE-4066-905B-08B19E316691}" destId="{2F366108-65A0-4730-97CF-56904745F463}" srcOrd="0" destOrd="0" presId="urn:microsoft.com/office/officeart/2005/8/layout/orgChart1"/>
    <dgm:cxn modelId="{E7A5DC65-49F9-480F-9E16-E90C67FF37C1}" type="presOf" srcId="{C350C064-D004-4B01-8E79-A343CBDA69B4}" destId="{607FC5E9-ECEF-40DA-AF74-43143236185F}" srcOrd="1" destOrd="0" presId="urn:microsoft.com/office/officeart/2005/8/layout/orgChart1"/>
    <dgm:cxn modelId="{9CCCB784-73EC-4E7C-A9BA-BBB965AD6A84}" type="presOf" srcId="{ED819E52-8365-4608-9F1E-CB158EE893CE}" destId="{8782865C-DA8B-4C40-902C-525E7E5F6F83}" srcOrd="0" destOrd="0" presId="urn:microsoft.com/office/officeart/2005/8/layout/orgChart1"/>
    <dgm:cxn modelId="{57E448C6-5042-4B47-B6A7-CE3E0EDDAE28}" srcId="{A0BF9632-FF38-4737-B7CC-EBBFB54C1B9F}" destId="{4EDA27EB-B02A-441A-9857-AC4F5E4CAE2F}" srcOrd="0" destOrd="0" parTransId="{58200ACD-7CF6-4829-B6BA-39D2BF0BA57C}" sibTransId="{21FD6E18-91D4-4E08-A2C4-E1FE2E130F9E}"/>
    <dgm:cxn modelId="{0FC675A8-E217-4241-A4E6-00F11E145459}" srcId="{ED819E52-8365-4608-9F1E-CB158EE893CE}" destId="{C350C064-D004-4B01-8E79-A343CBDA69B4}" srcOrd="2" destOrd="0" parTransId="{907A39D8-5BBE-4066-905B-08B19E316691}" sibTransId="{67E16F0A-E260-4862-B981-9CC39AEBD7A5}"/>
    <dgm:cxn modelId="{D63EDC56-F9E7-4DAE-9827-156960FB0980}" type="presOf" srcId="{1EEDDD2E-D420-4918-9723-98E6A8EF5243}" destId="{420B450C-192B-42EB-AB4B-FEEA16E49EF5}" srcOrd="0" destOrd="0" presId="urn:microsoft.com/office/officeart/2005/8/layout/orgChart1"/>
    <dgm:cxn modelId="{38DF4852-D6EA-4421-A4E8-D2ACF1CA876C}" type="presOf" srcId="{C350C064-D004-4B01-8E79-A343CBDA69B4}" destId="{74EF9B66-A3EA-44B5-B42B-493293DAC680}" srcOrd="0" destOrd="0" presId="urn:microsoft.com/office/officeart/2005/8/layout/orgChart1"/>
    <dgm:cxn modelId="{A407D2A6-D219-45E2-A2A8-18CA8936F4BB}" type="presOf" srcId="{2D377BD4-F0C8-447D-8CF1-6CCDA79B1369}" destId="{74C65FD8-0251-44D3-993B-87814D7F55E3}" srcOrd="0" destOrd="0" presId="urn:microsoft.com/office/officeart/2005/8/layout/orgChart1"/>
    <dgm:cxn modelId="{8E8A2826-5377-4F0A-A549-EFC607D65DFB}" type="presOf" srcId="{4EDA27EB-B02A-441A-9857-AC4F5E4CAE2F}" destId="{DC78B01D-D096-42BD-A53F-08AB29F16170}" srcOrd="0" destOrd="0" presId="urn:microsoft.com/office/officeart/2005/8/layout/orgChart1"/>
    <dgm:cxn modelId="{DAD2FA22-C897-4EBD-9F0E-D1B19957BE80}" type="presOf" srcId="{96839887-9852-4BBF-AF9A-FD049F4B03CB}" destId="{309F8F24-DA76-49C7-8B86-874FC87A8E69}" srcOrd="0" destOrd="0" presId="urn:microsoft.com/office/officeart/2005/8/layout/orgChart1"/>
    <dgm:cxn modelId="{4019A863-E35A-46CB-9FD4-4747ADF84ED6}" type="presOf" srcId="{A0BF9632-FF38-4737-B7CC-EBBFB54C1B9F}" destId="{2A54A15C-881C-4190-A3C7-4E76D3683A63}" srcOrd="0" destOrd="0" presId="urn:microsoft.com/office/officeart/2005/8/layout/orgChart1"/>
    <dgm:cxn modelId="{7A331876-A1F8-4DCC-900A-26434BEFECCD}" srcId="{4EDA27EB-B02A-441A-9857-AC4F5E4CAE2F}" destId="{151ED47E-67E5-499A-9569-0317BC3450FF}" srcOrd="0" destOrd="0" parTransId="{2D377BD4-F0C8-447D-8CF1-6CCDA79B1369}" sibTransId="{911E926C-C400-4A85-B50C-2F3C4CD1247D}"/>
    <dgm:cxn modelId="{DAC41D8A-0745-4E88-BB3C-A8A09F758041}" type="presOf" srcId="{151ED47E-67E5-499A-9569-0317BC3450FF}" destId="{B054F3FE-CCEF-459E-A811-7EE9FB90AB08}" srcOrd="1" destOrd="0" presId="urn:microsoft.com/office/officeart/2005/8/layout/orgChart1"/>
    <dgm:cxn modelId="{371A1934-69F7-4640-80B8-3BF3647B106D}" type="presOf" srcId="{C1F62F37-272A-48B1-9C9A-1B26011056BA}" destId="{A7E4A4A9-0577-4E5F-B2DB-02BDB72AF03F}" srcOrd="0" destOrd="0" presId="urn:microsoft.com/office/officeart/2005/8/layout/orgChart1"/>
    <dgm:cxn modelId="{8526A903-B363-49D2-9BEB-1936DFC7AE35}" type="presOf" srcId="{82F167A0-A122-48E2-9339-98034C8D780F}" destId="{73D43AD1-3344-4245-A2F0-A06D231A2F9A}" srcOrd="1" destOrd="0" presId="urn:microsoft.com/office/officeart/2005/8/layout/orgChart1"/>
    <dgm:cxn modelId="{B62E0985-5061-44BA-9A30-FED799D49465}" type="presOf" srcId="{ED819E52-8365-4608-9F1E-CB158EE893CE}" destId="{FDEA1BC3-7CD1-4307-B86F-309E43B13ED7}" srcOrd="1" destOrd="0" presId="urn:microsoft.com/office/officeart/2005/8/layout/orgChart1"/>
    <dgm:cxn modelId="{057468D3-FAB4-41C5-B015-ACC8BBDA186B}" srcId="{ED819E52-8365-4608-9F1E-CB158EE893CE}" destId="{1EEDDD2E-D420-4918-9723-98E6A8EF5243}" srcOrd="0" destOrd="0" parTransId="{96839887-9852-4BBF-AF9A-FD049F4B03CB}" sibTransId="{482676A3-0AB0-4101-A5FA-0661C9697C70}"/>
    <dgm:cxn modelId="{51976DEE-787D-49F7-9479-0EDE5E494A10}" type="presOf" srcId="{82F167A0-A122-48E2-9339-98034C8D780F}" destId="{CFF1772C-A8B7-4A18-91EC-E84B0A363A9A}" srcOrd="0" destOrd="0" presId="urn:microsoft.com/office/officeart/2005/8/layout/orgChart1"/>
    <dgm:cxn modelId="{A366A23C-9B45-4B4A-9009-CC7F9B904818}" type="presOf" srcId="{1EEDDD2E-D420-4918-9723-98E6A8EF5243}" destId="{8D10531E-30B4-4C7B-BE13-5B72BDE045FC}" srcOrd="1" destOrd="0" presId="urn:microsoft.com/office/officeart/2005/8/layout/orgChart1"/>
    <dgm:cxn modelId="{34967CE6-04A3-4B3B-873A-0D9891C4DA82}" type="presOf" srcId="{AAB588C3-1773-47C3-A40D-4B2CC2C23B60}" destId="{B3637F95-CCBA-496B-984D-081AF3FA3D67}" srcOrd="0" destOrd="0" presId="urn:microsoft.com/office/officeart/2005/8/layout/orgChart1"/>
    <dgm:cxn modelId="{10AC8B6F-DB27-442E-AF70-DED78DF1A4C0}" type="presOf" srcId="{4EDA27EB-B02A-441A-9857-AC4F5E4CAE2F}" destId="{E5E44279-815A-4C75-920F-50F3417E787E}" srcOrd="1" destOrd="0" presId="urn:microsoft.com/office/officeart/2005/8/layout/orgChart1"/>
    <dgm:cxn modelId="{88E922FC-5F8B-4F7F-AA45-FFA65D9945E8}" type="presOf" srcId="{151ED47E-67E5-499A-9569-0317BC3450FF}" destId="{37F90314-47E6-4ADA-8E3A-C1C243BA2C2B}" srcOrd="0" destOrd="0" presId="urn:microsoft.com/office/officeart/2005/8/layout/orgChart1"/>
    <dgm:cxn modelId="{E1D8E826-6375-4814-BBE4-34C631446075}" type="presParOf" srcId="{2A54A15C-881C-4190-A3C7-4E76D3683A63}" destId="{8D1F1CFC-0A80-41F5-B90F-8BB5BCAE8089}" srcOrd="0" destOrd="0" presId="urn:microsoft.com/office/officeart/2005/8/layout/orgChart1"/>
    <dgm:cxn modelId="{F0D70167-5854-492F-B936-C72B516CFD07}" type="presParOf" srcId="{8D1F1CFC-0A80-41F5-B90F-8BB5BCAE8089}" destId="{07CA3F84-76C5-49FB-BEBF-D1F72D91A0A0}" srcOrd="0" destOrd="0" presId="urn:microsoft.com/office/officeart/2005/8/layout/orgChart1"/>
    <dgm:cxn modelId="{35873CC8-C67B-4161-B60B-A7E5316B3A22}" type="presParOf" srcId="{07CA3F84-76C5-49FB-BEBF-D1F72D91A0A0}" destId="{DC78B01D-D096-42BD-A53F-08AB29F16170}" srcOrd="0" destOrd="0" presId="urn:microsoft.com/office/officeart/2005/8/layout/orgChart1"/>
    <dgm:cxn modelId="{219D630A-C063-4996-B2BD-0BF21E49E3FE}" type="presParOf" srcId="{07CA3F84-76C5-49FB-BEBF-D1F72D91A0A0}" destId="{E5E44279-815A-4C75-920F-50F3417E787E}" srcOrd="1" destOrd="0" presId="urn:microsoft.com/office/officeart/2005/8/layout/orgChart1"/>
    <dgm:cxn modelId="{F81EB14A-AE6D-49AA-AEBF-7F67F4478E7D}" type="presParOf" srcId="{8D1F1CFC-0A80-41F5-B90F-8BB5BCAE8089}" destId="{D9C57611-843A-46FE-92A9-9B47C6D4CEA8}" srcOrd="1" destOrd="0" presId="urn:microsoft.com/office/officeart/2005/8/layout/orgChart1"/>
    <dgm:cxn modelId="{80EA65C4-F180-44CB-B22D-1E8C844ED006}" type="presParOf" srcId="{D9C57611-843A-46FE-92A9-9B47C6D4CEA8}" destId="{B3637F95-CCBA-496B-984D-081AF3FA3D67}" srcOrd="0" destOrd="0" presId="urn:microsoft.com/office/officeart/2005/8/layout/orgChart1"/>
    <dgm:cxn modelId="{7D971EBC-05EB-46CB-BDB0-E0EFE5BF39DF}" type="presParOf" srcId="{D9C57611-843A-46FE-92A9-9B47C6D4CEA8}" destId="{1B500899-45AF-4917-BB38-9CF1D76EAF6F}" srcOrd="1" destOrd="0" presId="urn:microsoft.com/office/officeart/2005/8/layout/orgChart1"/>
    <dgm:cxn modelId="{9010DB8B-5212-461A-ACBA-8F2171813AA0}" type="presParOf" srcId="{1B500899-45AF-4917-BB38-9CF1D76EAF6F}" destId="{E7D21473-FB4C-4605-A745-5AB29C5FC7E5}" srcOrd="0" destOrd="0" presId="urn:microsoft.com/office/officeart/2005/8/layout/orgChart1"/>
    <dgm:cxn modelId="{ABBFE22C-E4A1-433E-8F6D-745AB110FA81}" type="presParOf" srcId="{E7D21473-FB4C-4605-A745-5AB29C5FC7E5}" destId="{8782865C-DA8B-4C40-902C-525E7E5F6F83}" srcOrd="0" destOrd="0" presId="urn:microsoft.com/office/officeart/2005/8/layout/orgChart1"/>
    <dgm:cxn modelId="{6756BE41-00D2-4347-8E6E-7CDABE082F9C}" type="presParOf" srcId="{E7D21473-FB4C-4605-A745-5AB29C5FC7E5}" destId="{FDEA1BC3-7CD1-4307-B86F-309E43B13ED7}" srcOrd="1" destOrd="0" presId="urn:microsoft.com/office/officeart/2005/8/layout/orgChart1"/>
    <dgm:cxn modelId="{AAE50F0A-E8E2-4B9E-9594-90650B895A74}" type="presParOf" srcId="{1B500899-45AF-4917-BB38-9CF1D76EAF6F}" destId="{98F6E20B-AC2E-4241-81FC-D7B48883E1D8}" srcOrd="1" destOrd="0" presId="urn:microsoft.com/office/officeart/2005/8/layout/orgChart1"/>
    <dgm:cxn modelId="{3D256489-19E4-423A-866C-8B055F907BCA}" type="presParOf" srcId="{98F6E20B-AC2E-4241-81FC-D7B48883E1D8}" destId="{309F8F24-DA76-49C7-8B86-874FC87A8E69}" srcOrd="0" destOrd="0" presId="urn:microsoft.com/office/officeart/2005/8/layout/orgChart1"/>
    <dgm:cxn modelId="{41ADDD43-3359-473E-81DE-2DC63735410D}" type="presParOf" srcId="{98F6E20B-AC2E-4241-81FC-D7B48883E1D8}" destId="{7377980D-45EF-4CF0-90FB-616BB99A50D8}" srcOrd="1" destOrd="0" presId="urn:microsoft.com/office/officeart/2005/8/layout/orgChart1"/>
    <dgm:cxn modelId="{4B393F29-77F0-470E-9829-519DF829A42D}" type="presParOf" srcId="{7377980D-45EF-4CF0-90FB-616BB99A50D8}" destId="{9D88A958-1531-4D41-BBB7-EFD3459502FB}" srcOrd="0" destOrd="0" presId="urn:microsoft.com/office/officeart/2005/8/layout/orgChart1"/>
    <dgm:cxn modelId="{52EF9098-2619-4575-B748-AB820967C9DF}" type="presParOf" srcId="{9D88A958-1531-4D41-BBB7-EFD3459502FB}" destId="{420B450C-192B-42EB-AB4B-FEEA16E49EF5}" srcOrd="0" destOrd="0" presId="urn:microsoft.com/office/officeart/2005/8/layout/orgChart1"/>
    <dgm:cxn modelId="{33479AE9-132A-401D-A09D-DAF34F7D08AF}" type="presParOf" srcId="{9D88A958-1531-4D41-BBB7-EFD3459502FB}" destId="{8D10531E-30B4-4C7B-BE13-5B72BDE045FC}" srcOrd="1" destOrd="0" presId="urn:microsoft.com/office/officeart/2005/8/layout/orgChart1"/>
    <dgm:cxn modelId="{A7EB7147-ADA2-4069-B810-39496CB48EEA}" type="presParOf" srcId="{7377980D-45EF-4CF0-90FB-616BB99A50D8}" destId="{2012956D-A799-4682-98D7-C5D4D2FBA6B0}" srcOrd="1" destOrd="0" presId="urn:microsoft.com/office/officeart/2005/8/layout/orgChart1"/>
    <dgm:cxn modelId="{EDFD0F99-2EDA-4360-B428-5D8E3C3AC785}" type="presParOf" srcId="{7377980D-45EF-4CF0-90FB-616BB99A50D8}" destId="{A6E517A9-65B7-4606-8B1F-D088C3237386}" srcOrd="2" destOrd="0" presId="urn:microsoft.com/office/officeart/2005/8/layout/orgChart1"/>
    <dgm:cxn modelId="{F01C1830-EC14-475F-9F07-0894E7533CBE}" type="presParOf" srcId="{98F6E20B-AC2E-4241-81FC-D7B48883E1D8}" destId="{A7E4A4A9-0577-4E5F-B2DB-02BDB72AF03F}" srcOrd="2" destOrd="0" presId="urn:microsoft.com/office/officeart/2005/8/layout/orgChart1"/>
    <dgm:cxn modelId="{C3C9C959-2ECB-466F-A748-D5108CF76217}" type="presParOf" srcId="{98F6E20B-AC2E-4241-81FC-D7B48883E1D8}" destId="{29CCD1ED-E4E0-4F07-A8DF-B5394D47E36D}" srcOrd="3" destOrd="0" presId="urn:microsoft.com/office/officeart/2005/8/layout/orgChart1"/>
    <dgm:cxn modelId="{C23FB859-DC7D-440A-8AE1-B7666C19682C}" type="presParOf" srcId="{29CCD1ED-E4E0-4F07-A8DF-B5394D47E36D}" destId="{48E53BF0-4172-4EF1-9B76-76CA681B6800}" srcOrd="0" destOrd="0" presId="urn:microsoft.com/office/officeart/2005/8/layout/orgChart1"/>
    <dgm:cxn modelId="{4E9B2A66-A49A-4EAF-A363-B9C2A1206499}" type="presParOf" srcId="{48E53BF0-4172-4EF1-9B76-76CA681B6800}" destId="{CFF1772C-A8B7-4A18-91EC-E84B0A363A9A}" srcOrd="0" destOrd="0" presId="urn:microsoft.com/office/officeart/2005/8/layout/orgChart1"/>
    <dgm:cxn modelId="{8E4E6FF1-77DD-4AC5-ABE0-45265C978A7D}" type="presParOf" srcId="{48E53BF0-4172-4EF1-9B76-76CA681B6800}" destId="{73D43AD1-3344-4245-A2F0-A06D231A2F9A}" srcOrd="1" destOrd="0" presId="urn:microsoft.com/office/officeart/2005/8/layout/orgChart1"/>
    <dgm:cxn modelId="{B4E31AE1-1F97-48C7-9D01-C1A40814BFBF}" type="presParOf" srcId="{29CCD1ED-E4E0-4F07-A8DF-B5394D47E36D}" destId="{5AAB4054-C1AD-4589-9192-C6208C636108}" srcOrd="1" destOrd="0" presId="urn:microsoft.com/office/officeart/2005/8/layout/orgChart1"/>
    <dgm:cxn modelId="{D432DE60-E06C-4B70-95A2-E10EBE900C13}" type="presParOf" srcId="{29CCD1ED-E4E0-4F07-A8DF-B5394D47E36D}" destId="{E1896341-CBFB-4E88-99D3-D72753A724A8}" srcOrd="2" destOrd="0" presId="urn:microsoft.com/office/officeart/2005/8/layout/orgChart1"/>
    <dgm:cxn modelId="{FAA0A582-D3D5-47FC-B769-B5631A7D8F32}" type="presParOf" srcId="{98F6E20B-AC2E-4241-81FC-D7B48883E1D8}" destId="{2F366108-65A0-4730-97CF-56904745F463}" srcOrd="4" destOrd="0" presId="urn:microsoft.com/office/officeart/2005/8/layout/orgChart1"/>
    <dgm:cxn modelId="{7836DDDB-E70B-4AF2-A37D-5003150AE1EF}" type="presParOf" srcId="{98F6E20B-AC2E-4241-81FC-D7B48883E1D8}" destId="{705D1005-1651-4009-ACB3-2E3335796636}" srcOrd="5" destOrd="0" presId="urn:microsoft.com/office/officeart/2005/8/layout/orgChart1"/>
    <dgm:cxn modelId="{A536BCB0-F68F-4753-AB39-FC4719258CCE}" type="presParOf" srcId="{705D1005-1651-4009-ACB3-2E3335796636}" destId="{DCC67761-E132-4326-8D8E-A2BAF49BCAFB}" srcOrd="0" destOrd="0" presId="urn:microsoft.com/office/officeart/2005/8/layout/orgChart1"/>
    <dgm:cxn modelId="{4602AA24-9A62-4E55-B15D-C76D52DDEB7D}" type="presParOf" srcId="{DCC67761-E132-4326-8D8E-A2BAF49BCAFB}" destId="{74EF9B66-A3EA-44B5-B42B-493293DAC680}" srcOrd="0" destOrd="0" presId="urn:microsoft.com/office/officeart/2005/8/layout/orgChart1"/>
    <dgm:cxn modelId="{4682ACFD-1D87-4DDC-A5A1-9F2897522A2A}" type="presParOf" srcId="{DCC67761-E132-4326-8D8E-A2BAF49BCAFB}" destId="{607FC5E9-ECEF-40DA-AF74-43143236185F}" srcOrd="1" destOrd="0" presId="urn:microsoft.com/office/officeart/2005/8/layout/orgChart1"/>
    <dgm:cxn modelId="{6596475A-D321-4E1B-80F2-B3FCEBB35647}" type="presParOf" srcId="{705D1005-1651-4009-ACB3-2E3335796636}" destId="{F9131832-BAA7-4936-B1EF-51415C95C135}" srcOrd="1" destOrd="0" presId="urn:microsoft.com/office/officeart/2005/8/layout/orgChart1"/>
    <dgm:cxn modelId="{73173669-5AFE-4E4F-B3D0-11736F328F4D}" type="presParOf" srcId="{705D1005-1651-4009-ACB3-2E3335796636}" destId="{D22A6CB5-4549-49DA-A4C7-B5713E9E8273}" srcOrd="2" destOrd="0" presId="urn:microsoft.com/office/officeart/2005/8/layout/orgChart1"/>
    <dgm:cxn modelId="{B110F7C4-B14D-4488-8111-82547CE55C9C}" type="presParOf" srcId="{1B500899-45AF-4917-BB38-9CF1D76EAF6F}" destId="{31B795CA-911A-4D79-8662-DF5D1B6CDFC2}" srcOrd="2" destOrd="0" presId="urn:microsoft.com/office/officeart/2005/8/layout/orgChart1"/>
    <dgm:cxn modelId="{68E02B7E-D48B-4719-BFC5-E71F3D8CC419}" type="presParOf" srcId="{8D1F1CFC-0A80-41F5-B90F-8BB5BCAE8089}" destId="{9A799B1C-766A-4AB1-B917-6039BFCE608B}" srcOrd="2" destOrd="0" presId="urn:microsoft.com/office/officeart/2005/8/layout/orgChart1"/>
    <dgm:cxn modelId="{50770B1F-5C3F-4687-AD10-FFD3D3B5C9CD}" type="presParOf" srcId="{9A799B1C-766A-4AB1-B917-6039BFCE608B}" destId="{74C65FD8-0251-44D3-993B-87814D7F55E3}" srcOrd="0" destOrd="0" presId="urn:microsoft.com/office/officeart/2005/8/layout/orgChart1"/>
    <dgm:cxn modelId="{4C298087-D059-4E3C-8E03-2E701B74E762}" type="presParOf" srcId="{9A799B1C-766A-4AB1-B917-6039BFCE608B}" destId="{A954A325-A06B-4008-99AE-BFB25B4E2517}" srcOrd="1" destOrd="0" presId="urn:microsoft.com/office/officeart/2005/8/layout/orgChart1"/>
    <dgm:cxn modelId="{F4FBB50E-B41E-4701-984C-EAD83D66A0C2}" type="presParOf" srcId="{A954A325-A06B-4008-99AE-BFB25B4E2517}" destId="{2E585AE2-0B2B-42BB-98D2-A981C1654015}" srcOrd="0" destOrd="0" presId="urn:microsoft.com/office/officeart/2005/8/layout/orgChart1"/>
    <dgm:cxn modelId="{29DBD432-A93E-41D9-ADCB-A6CE2EB47D4F}" type="presParOf" srcId="{2E585AE2-0B2B-42BB-98D2-A981C1654015}" destId="{37F90314-47E6-4ADA-8E3A-C1C243BA2C2B}" srcOrd="0" destOrd="0" presId="urn:microsoft.com/office/officeart/2005/8/layout/orgChart1"/>
    <dgm:cxn modelId="{5F5BC550-ECF9-4CCB-BE9C-984A02EB2CF6}" type="presParOf" srcId="{2E585AE2-0B2B-42BB-98D2-A981C1654015}" destId="{B054F3FE-CCEF-459E-A811-7EE9FB90AB08}" srcOrd="1" destOrd="0" presId="urn:microsoft.com/office/officeart/2005/8/layout/orgChart1"/>
    <dgm:cxn modelId="{AD1A1B72-6C3C-497C-9606-68D2067E482B}" type="presParOf" srcId="{A954A325-A06B-4008-99AE-BFB25B4E2517}" destId="{AF823868-692C-4648-B52B-13B06B9C40AD}" srcOrd="1" destOrd="0" presId="urn:microsoft.com/office/officeart/2005/8/layout/orgChart1"/>
    <dgm:cxn modelId="{E06F1112-B6EB-48A7-9584-ABE2CCDD8873}" type="presParOf" srcId="{A954A325-A06B-4008-99AE-BFB25B4E2517}" destId="{B4A50DE3-2313-4EBC-94D2-3F77564ADA53}" srcOrd="2" destOrd="0" presId="urn:microsoft.com/office/officeart/2005/8/layout/orgChart1"/>
  </dgm:cxnLst>
  <dgm:bg/>
  <dgm:whole>
    <a:ln>
      <a:noFill/>
    </a:ln>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4C65FD8-0251-44D3-993B-87814D7F55E3}">
      <dsp:nvSpPr>
        <dsp:cNvPr id="0" name=""/>
        <dsp:cNvSpPr/>
      </dsp:nvSpPr>
      <dsp:spPr>
        <a:xfrm>
          <a:off x="2790931" y="794435"/>
          <a:ext cx="923844" cy="873271"/>
        </a:xfrm>
        <a:custGeom>
          <a:avLst/>
          <a:gdLst/>
          <a:ahLst/>
          <a:cxnLst/>
          <a:rect l="0" t="0" r="0" b="0"/>
          <a:pathLst>
            <a:path>
              <a:moveTo>
                <a:pt x="923844" y="0"/>
              </a:moveTo>
              <a:lnTo>
                <a:pt x="923844" y="873271"/>
              </a:lnTo>
              <a:lnTo>
                <a:pt x="0" y="873271"/>
              </a:lnTo>
            </a:path>
          </a:pathLst>
        </a:custGeom>
        <a:noFill/>
        <a:ln w="25400" cap="flat" cmpd="sng" algn="ctr">
          <a:noFill/>
          <a:prstDash val="solid"/>
        </a:ln>
        <a:effectLst/>
      </dsp:spPr>
      <dsp:style>
        <a:lnRef idx="2">
          <a:scrgbClr r="0" g="0" b="0"/>
        </a:lnRef>
        <a:fillRef idx="0">
          <a:scrgbClr r="0" g="0" b="0"/>
        </a:fillRef>
        <a:effectRef idx="0">
          <a:scrgbClr r="0" g="0" b="0"/>
        </a:effectRef>
        <a:fontRef idx="minor"/>
      </dsp:style>
    </dsp:sp>
    <dsp:sp modelId="{2F366108-65A0-4730-97CF-56904745F463}">
      <dsp:nvSpPr>
        <dsp:cNvPr id="0" name=""/>
        <dsp:cNvSpPr/>
      </dsp:nvSpPr>
      <dsp:spPr>
        <a:xfrm>
          <a:off x="3721384" y="3007005"/>
          <a:ext cx="1911067" cy="484839"/>
        </a:xfrm>
        <a:custGeom>
          <a:avLst/>
          <a:gdLst/>
          <a:ahLst/>
          <a:cxnLst/>
          <a:rect l="0" t="0" r="0" b="0"/>
          <a:pathLst>
            <a:path>
              <a:moveTo>
                <a:pt x="0" y="0"/>
              </a:moveTo>
              <a:lnTo>
                <a:pt x="0" y="318429"/>
              </a:lnTo>
              <a:lnTo>
                <a:pt x="1911067" y="318429"/>
              </a:lnTo>
              <a:lnTo>
                <a:pt x="1911067" y="484839"/>
              </a:lnTo>
            </a:path>
          </a:pathLst>
        </a:custGeom>
        <a:noFill/>
        <a:ln w="76200" cap="flat" cmpd="sng" algn="ctr">
          <a:solidFill>
            <a:srgbClr val="FFC000"/>
          </a:solidFill>
          <a:prstDash val="solid"/>
        </a:ln>
        <a:effectLst/>
      </dsp:spPr>
      <dsp:style>
        <a:lnRef idx="2">
          <a:scrgbClr r="0" g="0" b="0"/>
        </a:lnRef>
        <a:fillRef idx="0">
          <a:scrgbClr r="0" g="0" b="0"/>
        </a:fillRef>
        <a:effectRef idx="0">
          <a:scrgbClr r="0" g="0" b="0"/>
        </a:effectRef>
        <a:fontRef idx="minor"/>
      </dsp:style>
    </dsp:sp>
    <dsp:sp modelId="{A7E4A4A9-0577-4E5F-B2DB-02BDB72AF03F}">
      <dsp:nvSpPr>
        <dsp:cNvPr id="0" name=""/>
        <dsp:cNvSpPr/>
      </dsp:nvSpPr>
      <dsp:spPr>
        <a:xfrm>
          <a:off x="3669056" y="3007005"/>
          <a:ext cx="91440" cy="484839"/>
        </a:xfrm>
        <a:custGeom>
          <a:avLst/>
          <a:gdLst/>
          <a:ahLst/>
          <a:cxnLst/>
          <a:rect l="0" t="0" r="0" b="0"/>
          <a:pathLst>
            <a:path>
              <a:moveTo>
                <a:pt x="52328" y="0"/>
              </a:moveTo>
              <a:lnTo>
                <a:pt x="52328" y="318429"/>
              </a:lnTo>
              <a:lnTo>
                <a:pt x="45720" y="318429"/>
              </a:lnTo>
              <a:lnTo>
                <a:pt x="45720" y="484839"/>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09F8F24-DA76-49C7-8B86-874FC87A8E69}">
      <dsp:nvSpPr>
        <dsp:cNvPr id="0" name=""/>
        <dsp:cNvSpPr/>
      </dsp:nvSpPr>
      <dsp:spPr>
        <a:xfrm>
          <a:off x="1797099" y="3007005"/>
          <a:ext cx="1924284" cy="484839"/>
        </a:xfrm>
        <a:custGeom>
          <a:avLst/>
          <a:gdLst/>
          <a:ahLst/>
          <a:cxnLst/>
          <a:rect l="0" t="0" r="0" b="0"/>
          <a:pathLst>
            <a:path>
              <a:moveTo>
                <a:pt x="1924284" y="0"/>
              </a:moveTo>
              <a:lnTo>
                <a:pt x="1924284" y="318429"/>
              </a:lnTo>
              <a:lnTo>
                <a:pt x="0" y="318429"/>
              </a:lnTo>
              <a:lnTo>
                <a:pt x="0" y="484839"/>
              </a:lnTo>
            </a:path>
          </a:pathLst>
        </a:custGeom>
        <a:noFill/>
        <a:ln w="76200" cap="flat" cmpd="sng" algn="ctr">
          <a:solidFill>
            <a:srgbClr val="FFC000"/>
          </a:solidFill>
          <a:prstDash val="solid"/>
        </a:ln>
        <a:effectLst/>
      </dsp:spPr>
      <dsp:style>
        <a:lnRef idx="2">
          <a:scrgbClr r="0" g="0" b="0"/>
        </a:lnRef>
        <a:fillRef idx="0">
          <a:scrgbClr r="0" g="0" b="0"/>
        </a:fillRef>
        <a:effectRef idx="0">
          <a:scrgbClr r="0" g="0" b="0"/>
        </a:effectRef>
        <a:fontRef idx="minor"/>
      </dsp:style>
    </dsp:sp>
    <dsp:sp modelId="{B3637F95-CCBA-496B-984D-081AF3FA3D67}">
      <dsp:nvSpPr>
        <dsp:cNvPr id="0" name=""/>
        <dsp:cNvSpPr/>
      </dsp:nvSpPr>
      <dsp:spPr>
        <a:xfrm>
          <a:off x="3669056" y="794435"/>
          <a:ext cx="91440" cy="1420142"/>
        </a:xfrm>
        <a:custGeom>
          <a:avLst/>
          <a:gdLst/>
          <a:ahLst/>
          <a:cxnLst/>
          <a:rect l="0" t="0" r="0" b="0"/>
          <a:pathLst>
            <a:path>
              <a:moveTo>
                <a:pt x="45720" y="0"/>
              </a:moveTo>
              <a:lnTo>
                <a:pt x="45720" y="1253732"/>
              </a:lnTo>
              <a:lnTo>
                <a:pt x="52328" y="1253732"/>
              </a:lnTo>
              <a:lnTo>
                <a:pt x="52328" y="1420142"/>
              </a:lnTo>
            </a:path>
          </a:pathLst>
        </a:custGeom>
        <a:noFill/>
        <a:ln w="57150" cap="flat" cmpd="sng" algn="ctr">
          <a:solidFill>
            <a:srgbClr val="FFC000"/>
          </a:solidFill>
          <a:prstDash val="solid"/>
        </a:ln>
        <a:effectLst/>
      </dsp:spPr>
      <dsp:style>
        <a:lnRef idx="2">
          <a:scrgbClr r="0" g="0" b="0"/>
        </a:lnRef>
        <a:fillRef idx="0">
          <a:scrgbClr r="0" g="0" b="0"/>
        </a:fillRef>
        <a:effectRef idx="0">
          <a:scrgbClr r="0" g="0" b="0"/>
        </a:effectRef>
        <a:fontRef idx="minor"/>
      </dsp:style>
    </dsp:sp>
    <dsp:sp modelId="{DC78B01D-D096-42BD-A53F-08AB29F16170}">
      <dsp:nvSpPr>
        <dsp:cNvPr id="0" name=""/>
        <dsp:cNvSpPr/>
      </dsp:nvSpPr>
      <dsp:spPr>
        <a:xfrm>
          <a:off x="2922347" y="2007"/>
          <a:ext cx="1584856" cy="792428"/>
        </a:xfrm>
        <a:prstGeom prst="rect">
          <a:avLst/>
        </a:prstGeom>
        <a:gradFill flip="none" rotWithShape="0">
          <a:gsLst>
            <a:gs pos="0">
              <a:srgbClr val="55822A">
                <a:shade val="30000"/>
                <a:satMod val="115000"/>
              </a:srgbClr>
            </a:gs>
            <a:gs pos="50000">
              <a:srgbClr val="55822A">
                <a:shade val="67500"/>
                <a:satMod val="115000"/>
              </a:srgbClr>
            </a:gs>
            <a:gs pos="100000">
              <a:srgbClr val="55822A">
                <a:shade val="100000"/>
                <a:satMod val="115000"/>
              </a:srgbClr>
            </a:gs>
          </a:gsLst>
          <a:lin ang="189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NZ" sz="1700" b="0" i="0" u="none" strike="noStrike" kern="1200" cap="none" normalizeH="0" baseline="0" dirty="0" smtClean="0">
              <a:ln/>
              <a:effectLst/>
              <a:latin typeface="Arial" charset="0"/>
            </a:rPr>
            <a:t>Minister</a:t>
          </a:r>
          <a:endParaRPr kumimoji="0" lang="en-GB" sz="1700" b="0" i="0" u="none" strike="noStrike" kern="1200" cap="none" normalizeH="0" baseline="0" dirty="0" smtClean="0">
            <a:ln/>
            <a:effectLst/>
            <a:latin typeface="Arial" charset="0"/>
          </a:endParaRPr>
        </a:p>
      </dsp:txBody>
      <dsp:txXfrm>
        <a:off x="2922347" y="2007"/>
        <a:ext cx="1584856" cy="792428"/>
      </dsp:txXfrm>
    </dsp:sp>
    <dsp:sp modelId="{8782865C-DA8B-4C40-902C-525E7E5F6F83}">
      <dsp:nvSpPr>
        <dsp:cNvPr id="0" name=""/>
        <dsp:cNvSpPr/>
      </dsp:nvSpPr>
      <dsp:spPr>
        <a:xfrm>
          <a:off x="2928956" y="2214577"/>
          <a:ext cx="1584856" cy="792428"/>
        </a:xfrm>
        <a:prstGeom prst="rect">
          <a:avLst/>
        </a:prstGeom>
        <a:solidFill>
          <a:srgbClr val="336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NZ" sz="1700" b="0" i="0" u="none" strike="noStrike" kern="1200" cap="none" normalizeH="0" baseline="0" dirty="0" smtClean="0">
              <a:ln/>
              <a:effectLst/>
              <a:latin typeface="Arial" charset="0"/>
            </a:rPr>
            <a:t>District Health Boards</a:t>
          </a:r>
        </a:p>
      </dsp:txBody>
      <dsp:txXfrm>
        <a:off x="2928956" y="2214577"/>
        <a:ext cx="1584856" cy="792428"/>
      </dsp:txXfrm>
    </dsp:sp>
    <dsp:sp modelId="{420B450C-192B-42EB-AB4B-FEEA16E49EF5}">
      <dsp:nvSpPr>
        <dsp:cNvPr id="0" name=""/>
        <dsp:cNvSpPr/>
      </dsp:nvSpPr>
      <dsp:spPr>
        <a:xfrm>
          <a:off x="1004671" y="3491844"/>
          <a:ext cx="1584856" cy="792428"/>
        </a:xfrm>
        <a:prstGeom prst="rect">
          <a:avLst/>
        </a:prstGeom>
        <a:solidFill>
          <a:schemeClr val="tx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NZ" sz="1700" b="0" i="0" u="none" strike="noStrike" kern="1200" cap="none" normalizeH="0" baseline="0" dirty="0" smtClean="0">
              <a:ln/>
              <a:effectLst/>
              <a:latin typeface="Arial" charset="0"/>
            </a:rPr>
            <a:t>NGOs</a:t>
          </a:r>
        </a:p>
      </dsp:txBody>
      <dsp:txXfrm>
        <a:off x="1004671" y="3491844"/>
        <a:ext cx="1584856" cy="792428"/>
      </dsp:txXfrm>
    </dsp:sp>
    <dsp:sp modelId="{CFF1772C-A8B7-4A18-91EC-E84B0A363A9A}">
      <dsp:nvSpPr>
        <dsp:cNvPr id="0" name=""/>
        <dsp:cNvSpPr/>
      </dsp:nvSpPr>
      <dsp:spPr>
        <a:xfrm>
          <a:off x="2922347" y="3491844"/>
          <a:ext cx="1584856" cy="792428"/>
        </a:xfrm>
        <a:prstGeom prst="rect">
          <a:avLst/>
        </a:prstGeom>
        <a:solidFill>
          <a:schemeClr val="accent5">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NZ" sz="1700" b="0" i="0" u="none" strike="noStrike" kern="1200" cap="none" normalizeH="0" baseline="0" dirty="0" smtClean="0">
              <a:ln/>
              <a:effectLst/>
              <a:latin typeface="Arial" charset="0"/>
            </a:rPr>
            <a:t>Hospital Services </a:t>
          </a:r>
          <a:endParaRPr kumimoji="0" lang="en-GB" sz="1700" b="0" i="0" u="none" strike="noStrike" kern="1200" cap="none" normalizeH="0" baseline="0" dirty="0" smtClean="0">
            <a:ln/>
            <a:effectLst/>
            <a:latin typeface="Arial" charset="0"/>
          </a:endParaRPr>
        </a:p>
      </dsp:txBody>
      <dsp:txXfrm>
        <a:off x="2922347" y="3491844"/>
        <a:ext cx="1584856" cy="792428"/>
      </dsp:txXfrm>
    </dsp:sp>
    <dsp:sp modelId="{74EF9B66-A3EA-44B5-B42B-493293DAC680}">
      <dsp:nvSpPr>
        <dsp:cNvPr id="0" name=""/>
        <dsp:cNvSpPr/>
      </dsp:nvSpPr>
      <dsp:spPr>
        <a:xfrm>
          <a:off x="4840023" y="3491844"/>
          <a:ext cx="1584856" cy="792428"/>
        </a:xfrm>
        <a:prstGeom prst="rect">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NZ" sz="1700" b="0" i="0" u="none" strike="noStrike" kern="1200" cap="none" normalizeH="0" baseline="0" dirty="0" smtClean="0">
              <a:ln/>
              <a:effectLst/>
              <a:latin typeface="Arial" charset="0"/>
            </a:rPr>
            <a:t>Primary Healthcare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NZ" sz="1700" b="0" i="0" u="none" strike="noStrike" kern="1200" cap="none" normalizeH="0" baseline="0" dirty="0" smtClean="0">
              <a:ln/>
              <a:effectLst/>
              <a:latin typeface="Arial" charset="0"/>
            </a:rPr>
            <a:t>Organisations</a:t>
          </a:r>
          <a:endParaRPr kumimoji="0" lang="en-GB" sz="1700" b="0" i="0" u="none" strike="noStrike" kern="1200" cap="none" normalizeH="0" baseline="0" dirty="0" smtClean="0">
            <a:ln/>
            <a:effectLst/>
            <a:latin typeface="Arial" charset="0"/>
          </a:endParaRPr>
        </a:p>
      </dsp:txBody>
      <dsp:txXfrm>
        <a:off x="4840023" y="3491844"/>
        <a:ext cx="1584856" cy="792428"/>
      </dsp:txXfrm>
    </dsp:sp>
    <dsp:sp modelId="{37F90314-47E6-4ADA-8E3A-C1C243BA2C2B}">
      <dsp:nvSpPr>
        <dsp:cNvPr id="0" name=""/>
        <dsp:cNvSpPr/>
      </dsp:nvSpPr>
      <dsp:spPr>
        <a:xfrm>
          <a:off x="1071568" y="1214445"/>
          <a:ext cx="1719362" cy="906521"/>
        </a:xfrm>
        <a:prstGeom prst="rect">
          <a:avLst/>
        </a:prstGeom>
        <a:solidFill>
          <a:srgbClr val="FF6600">
            <a:alpha val="9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NZ" sz="1700" b="0" i="0" u="none" strike="noStrike" kern="1200" cap="none" normalizeH="0" baseline="0" dirty="0" smtClean="0">
              <a:ln/>
              <a:effectLst/>
              <a:latin typeface="Arial" charset="0"/>
            </a:rPr>
            <a:t>MH Commission</a:t>
          </a:r>
          <a:endParaRPr kumimoji="0" lang="en-GB" sz="1700" b="0" i="0" u="none" strike="noStrike" kern="1200" cap="none" normalizeH="0" baseline="0" dirty="0" smtClean="0">
            <a:ln/>
            <a:effectLst/>
            <a:latin typeface="Arial" charset="0"/>
          </a:endParaRPr>
        </a:p>
      </dsp:txBody>
      <dsp:txXfrm>
        <a:off x="1071568" y="1214445"/>
        <a:ext cx="1719362" cy="906521"/>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60" cy="496332"/>
          </a:xfrm>
          <a:prstGeom prst="rect">
            <a:avLst/>
          </a:prstGeom>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 name="Date Placeholder 2"/>
          <p:cNvSpPr>
            <a:spLocks noGrp="1"/>
          </p:cNvSpPr>
          <p:nvPr>
            <p:ph type="dt" sz="quarter" idx="1"/>
          </p:nvPr>
        </p:nvSpPr>
        <p:spPr>
          <a:xfrm>
            <a:off x="3850443" y="0"/>
            <a:ext cx="2945660"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4DEC2A49-6FC7-4AF6-B8A2-E2BF162A15AB}" type="datetime1">
              <a:rPr lang="en-NZ"/>
              <a:pPr/>
              <a:t>19/03/2011</a:t>
            </a:fld>
            <a:endParaRPr lang="en-NZ"/>
          </a:p>
        </p:txBody>
      </p:sp>
      <p:sp>
        <p:nvSpPr>
          <p:cNvPr id="4" name="Footer Placeholder 3"/>
          <p:cNvSpPr>
            <a:spLocks noGrp="1"/>
          </p:cNvSpPr>
          <p:nvPr>
            <p:ph type="ftr" sz="quarter" idx="2"/>
          </p:nvPr>
        </p:nvSpPr>
        <p:spPr>
          <a:xfrm>
            <a:off x="0" y="9428583"/>
            <a:ext cx="2945660" cy="496332"/>
          </a:xfrm>
          <a:prstGeom prst="rect">
            <a:avLst/>
          </a:prstGeom>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5" name="Slide Number Placeholder 4"/>
          <p:cNvSpPr>
            <a:spLocks noGrp="1"/>
          </p:cNvSpPr>
          <p:nvPr>
            <p:ph type="sldNum" sz="quarter" idx="3"/>
          </p:nvPr>
        </p:nvSpPr>
        <p:spPr>
          <a:xfrm>
            <a:off x="3850443" y="9428583"/>
            <a:ext cx="2945660"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244DA519-4FF5-4413-A332-5639FA312A8B}" type="slidenum">
              <a:rPr lang="en-NZ"/>
              <a:pPr/>
              <a:t>‹#›</a:t>
            </a:fld>
            <a:endParaRPr lang="en-NZ"/>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45660"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n-GB"/>
          </a:p>
        </p:txBody>
      </p:sp>
      <p:sp>
        <p:nvSpPr>
          <p:cNvPr id="8195" name="Rectangle 3"/>
          <p:cNvSpPr>
            <a:spLocks noGrp="1" noChangeArrowheads="1"/>
          </p:cNvSpPr>
          <p:nvPr>
            <p:ph type="dt" idx="1"/>
          </p:nvPr>
        </p:nvSpPr>
        <p:spPr bwMode="auto">
          <a:xfrm>
            <a:off x="3850443" y="0"/>
            <a:ext cx="2945660"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GB"/>
          </a:p>
        </p:txBody>
      </p:sp>
      <p:sp>
        <p:nvSpPr>
          <p:cNvPr id="15364"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9768" y="4715154"/>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428583"/>
            <a:ext cx="2945660"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n-GB"/>
          </a:p>
        </p:txBody>
      </p:sp>
      <p:sp>
        <p:nvSpPr>
          <p:cNvPr id="8199" name="Rectangle 7"/>
          <p:cNvSpPr>
            <a:spLocks noGrp="1" noChangeArrowheads="1"/>
          </p:cNvSpPr>
          <p:nvPr>
            <p:ph type="sldNum" sz="quarter" idx="5"/>
          </p:nvPr>
        </p:nvSpPr>
        <p:spPr bwMode="auto">
          <a:xfrm>
            <a:off x="3850443" y="9428583"/>
            <a:ext cx="2945660"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591D3439-B7C7-456B-84B1-A5B9DE7138EC}" type="slidenum">
              <a:rPr lang="en-GB"/>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1" charset="0"/>
        <a:ea typeface="ＭＳ Ｐゴシック" pitchFamily="-111" charset="-128"/>
        <a:cs typeface="ＭＳ Ｐゴシック" pitchFamily="-111" charset="-128"/>
      </a:defRPr>
    </a:lvl1pPr>
    <a:lvl2pPr marL="457200" algn="l" rtl="0" eaLnBrk="0" fontAlgn="base" hangingPunct="0">
      <a:spcBef>
        <a:spcPct val="30000"/>
      </a:spcBef>
      <a:spcAft>
        <a:spcPct val="0"/>
      </a:spcAft>
      <a:defRPr sz="1200" kern="1200">
        <a:solidFill>
          <a:schemeClr val="tx1"/>
        </a:solidFill>
        <a:latin typeface="Arial" pitchFamily="-111" charset="0"/>
        <a:ea typeface="ＭＳ Ｐゴシック" pitchFamily="-111" charset="-128"/>
        <a:cs typeface="+mn-cs"/>
      </a:defRPr>
    </a:lvl2pPr>
    <a:lvl3pPr marL="914400" algn="l" rtl="0" eaLnBrk="0" fontAlgn="base" hangingPunct="0">
      <a:spcBef>
        <a:spcPct val="30000"/>
      </a:spcBef>
      <a:spcAft>
        <a:spcPct val="0"/>
      </a:spcAft>
      <a:defRPr sz="1200" kern="1200">
        <a:solidFill>
          <a:schemeClr val="tx1"/>
        </a:solidFill>
        <a:latin typeface="Arial" pitchFamily="-111" charset="0"/>
        <a:ea typeface="ＭＳ Ｐゴシック" pitchFamily="-111" charset="-128"/>
        <a:cs typeface="+mn-cs"/>
      </a:defRPr>
    </a:lvl3pPr>
    <a:lvl4pPr marL="1371600" algn="l" rtl="0" eaLnBrk="0" fontAlgn="base" hangingPunct="0">
      <a:spcBef>
        <a:spcPct val="30000"/>
      </a:spcBef>
      <a:spcAft>
        <a:spcPct val="0"/>
      </a:spcAft>
      <a:defRPr sz="1200" kern="1200">
        <a:solidFill>
          <a:schemeClr val="tx1"/>
        </a:solidFill>
        <a:latin typeface="Arial" pitchFamily="-111" charset="0"/>
        <a:ea typeface="ＭＳ Ｐゴシック" pitchFamily="-111" charset="-128"/>
        <a:cs typeface="+mn-cs"/>
      </a:defRPr>
    </a:lvl4pPr>
    <a:lvl5pPr marL="1828800" algn="l" rtl="0" eaLnBrk="0" fontAlgn="base" hangingPunct="0">
      <a:spcBef>
        <a:spcPct val="30000"/>
      </a:spcBef>
      <a:spcAft>
        <a:spcPct val="0"/>
      </a:spcAft>
      <a:defRPr sz="1200" kern="1200">
        <a:solidFill>
          <a:schemeClr val="tx1"/>
        </a:solidFill>
        <a:latin typeface="Arial" pitchFamily="-111" charset="0"/>
        <a:ea typeface="ＭＳ Ｐゴシック" pitchFamily="-111"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591D3439-B7C7-456B-84B1-A5B9DE7138EC}"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is a map of consciousness.  It shows four domains that are affected , when one is experiencing psychiatric distress. The four markers indicate the environment one is immersed . The top two quadrants are to do with the individual in isolation.  The  bottom quadrants are to do with the individual in connection. The left  two quadrants are subjective (what is felt). The right two quadrants are objective (What is seen).</a:t>
            </a:r>
          </a:p>
          <a:p>
            <a:r>
              <a:rPr lang="en-NZ" dirty="0" smtClean="0"/>
              <a:t>The four markers are of the environment our consciousness exists  in.</a:t>
            </a:r>
          </a:p>
          <a:p>
            <a:endParaRPr lang="en-NZ" dirty="0" smtClean="0"/>
          </a:p>
          <a:p>
            <a:pPr lvl="0"/>
            <a:r>
              <a:rPr lang="en-NZ" dirty="0" smtClean="0"/>
              <a:t>Hopelessness</a:t>
            </a:r>
          </a:p>
          <a:p>
            <a:r>
              <a:rPr lang="en-NZ" dirty="0" smtClean="0"/>
              <a:t>We loose hope in ourselves and of things ever getting better</a:t>
            </a:r>
          </a:p>
          <a:p>
            <a:pPr lvl="0"/>
            <a:r>
              <a:rPr lang="en-NZ" dirty="0" smtClean="0"/>
              <a:t>Powerlessness</a:t>
            </a:r>
          </a:p>
          <a:p>
            <a:r>
              <a:rPr lang="en-NZ" dirty="0" smtClean="0"/>
              <a:t>Our sense of our personal power to do or change things is affected. Feel like we’ve lost it or we can’t trust it anymore.</a:t>
            </a:r>
          </a:p>
          <a:p>
            <a:pPr lvl="0"/>
            <a:r>
              <a:rPr lang="en-NZ" dirty="0" smtClean="0"/>
              <a:t>Controlled by</a:t>
            </a:r>
          </a:p>
          <a:p>
            <a:r>
              <a:rPr lang="en-NZ" dirty="0" smtClean="0"/>
              <a:t>We feel controlled by this thing called mental illness. Often the feeling is like it is coming from outside of us and it is far too big to fight.</a:t>
            </a:r>
          </a:p>
          <a:p>
            <a:pPr lvl="0"/>
            <a:r>
              <a:rPr lang="en-NZ" dirty="0" smtClean="0"/>
              <a:t>Sense of isolation</a:t>
            </a:r>
          </a:p>
          <a:p>
            <a:r>
              <a:rPr lang="en-NZ" dirty="0" smtClean="0"/>
              <a:t>I am the only one who is like this. I cannot relate to others</a:t>
            </a:r>
          </a:p>
          <a:p>
            <a:endParaRPr lang="en-NZ" dirty="0"/>
          </a:p>
        </p:txBody>
      </p:sp>
      <p:sp>
        <p:nvSpPr>
          <p:cNvPr id="4" name="Slide Number Placeholder 3"/>
          <p:cNvSpPr>
            <a:spLocks noGrp="1"/>
          </p:cNvSpPr>
          <p:nvPr>
            <p:ph type="sldNum" sz="quarter" idx="10"/>
          </p:nvPr>
        </p:nvSpPr>
        <p:spPr/>
        <p:txBody>
          <a:bodyPr/>
          <a:lstStyle/>
          <a:p>
            <a:fld id="{8C6B27F3-5E38-4C42-8E6D-4F2EA0863F41}" type="slidenum">
              <a:rPr lang="en-NZ" smtClean="0"/>
              <a:pPr/>
              <a:t>11</a:t>
            </a:fld>
            <a:endParaRPr lang="en-NZ"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is a map of consciousness. It shows four domains that are affected when one is in recovery of wellbeing. The  four markers are indicators of the environment one is immersed in.</a:t>
            </a:r>
          </a:p>
          <a:p>
            <a:endParaRPr lang="en-NZ" dirty="0" smtClean="0"/>
          </a:p>
          <a:p>
            <a:pPr lvl="0"/>
            <a:r>
              <a:rPr lang="en-NZ" dirty="0" smtClean="0"/>
              <a:t>Hope</a:t>
            </a:r>
          </a:p>
          <a:p>
            <a:r>
              <a:rPr lang="en-NZ" dirty="0" smtClean="0"/>
              <a:t>I can see something better for me</a:t>
            </a:r>
          </a:p>
          <a:p>
            <a:pPr lvl="0"/>
            <a:r>
              <a:rPr lang="en-NZ" dirty="0" smtClean="0"/>
              <a:t>Personal power</a:t>
            </a:r>
          </a:p>
          <a:p>
            <a:r>
              <a:rPr lang="en-NZ" dirty="0" smtClean="0"/>
              <a:t>I have strength in me to make changes or I trust my strength now</a:t>
            </a:r>
          </a:p>
          <a:p>
            <a:pPr lvl="0"/>
            <a:r>
              <a:rPr lang="en-NZ" dirty="0" smtClean="0"/>
              <a:t>Self-determination</a:t>
            </a:r>
          </a:p>
          <a:p>
            <a:r>
              <a:rPr lang="en-NZ" dirty="0" smtClean="0"/>
              <a:t>I can determine now direction and courses of action</a:t>
            </a:r>
          </a:p>
          <a:p>
            <a:pPr lvl="0"/>
            <a:r>
              <a:rPr lang="en-NZ" dirty="0" smtClean="0"/>
              <a:t>Sense of belonging</a:t>
            </a:r>
          </a:p>
          <a:p>
            <a:r>
              <a:rPr lang="en-NZ" dirty="0" smtClean="0"/>
              <a:t>I belong, full citizenship</a:t>
            </a:r>
            <a:endParaRPr lang="en-NZ" dirty="0"/>
          </a:p>
        </p:txBody>
      </p:sp>
      <p:sp>
        <p:nvSpPr>
          <p:cNvPr id="4" name="Slide Number Placeholder 3"/>
          <p:cNvSpPr>
            <a:spLocks noGrp="1"/>
          </p:cNvSpPr>
          <p:nvPr>
            <p:ph type="sldNum" sz="quarter" idx="10"/>
          </p:nvPr>
        </p:nvSpPr>
        <p:spPr/>
        <p:txBody>
          <a:bodyPr/>
          <a:lstStyle/>
          <a:p>
            <a:fld id="{8C6B27F3-5E38-4C42-8E6D-4F2EA0863F41}" type="slidenum">
              <a:rPr lang="en-NZ" smtClean="0"/>
              <a:pPr/>
              <a:t>12</a:t>
            </a:fld>
            <a:endParaRPr lang="en-NZ"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91D3439-B7C7-456B-84B1-A5B9DE7138EC}" type="slidenum">
              <a:rPr lang="en-GB" smtClean="0"/>
              <a:pPr/>
              <a:t>2</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FC6EB9E5-124A-4AF6-BC94-0B4C80F499A1}" type="slidenum">
              <a:rPr lang="en-NZ"/>
              <a:pPr/>
              <a:t>3</a:t>
            </a:fld>
            <a:endParaRPr lang="en-NZ"/>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NZ" dirty="0" smtClean="0"/>
              <a:t>Intro- MHC formed in 1996 initially as a committee of the Minister and in 1998 became a Crown Entity. There are other Commission found in Canada, Western Australia Scotland and Ireland.</a:t>
            </a:r>
            <a:r>
              <a:rPr lang="en-NZ" baseline="0" dirty="0" smtClean="0"/>
              <a:t> All with different functions and different orientations to mental health issues.</a:t>
            </a:r>
            <a:endParaRPr lang="en-NZ" dirty="0" smtClean="0"/>
          </a:p>
          <a:p>
            <a:pPr eaLnBrk="1" hangingPunct="1"/>
            <a:endParaRPr lang="en-US" dirty="0"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lvl="1" eaLnBrk="1" hangingPunct="1">
              <a:lnSpc>
                <a:spcPct val="90000"/>
              </a:lnSpc>
              <a:spcAft>
                <a:spcPts val="1200"/>
              </a:spcAft>
              <a:buFont typeface="Wingdings" charset="2"/>
              <a:buChar char="§"/>
            </a:pPr>
            <a:r>
              <a:rPr lang="en-NZ" sz="1800" dirty="0" smtClean="0">
                <a:solidFill>
                  <a:schemeClr val="tx1"/>
                </a:solidFill>
                <a:latin typeface="Gill Sans MT" charset="-18"/>
              </a:rPr>
              <a:t>Monitors research and gathers direct feedback from consumers (service users and families) and providers on how the system is working for them</a:t>
            </a:r>
          </a:p>
          <a:p>
            <a:pPr lvl="1" eaLnBrk="1" hangingPunct="1">
              <a:lnSpc>
                <a:spcPct val="90000"/>
              </a:lnSpc>
              <a:spcAft>
                <a:spcPts val="1200"/>
              </a:spcAft>
              <a:buFont typeface="Wingdings" charset="2"/>
              <a:buChar char="§"/>
            </a:pPr>
            <a:endParaRPr lang="en-NZ" sz="1800" dirty="0" smtClean="0">
              <a:solidFill>
                <a:schemeClr val="tx1"/>
              </a:solidFill>
              <a:latin typeface="Gill Sans MT" charset="-18"/>
            </a:endParaRPr>
          </a:p>
          <a:p>
            <a:pPr lvl="1" eaLnBrk="1" hangingPunct="1">
              <a:lnSpc>
                <a:spcPct val="90000"/>
              </a:lnSpc>
              <a:spcAft>
                <a:spcPts val="1200"/>
              </a:spcAft>
              <a:buFont typeface="Wingdings" charset="2"/>
              <a:buChar char="§"/>
            </a:pPr>
            <a:r>
              <a:rPr lang="en-NZ" sz="1800" dirty="0" smtClean="0">
                <a:solidFill>
                  <a:schemeClr val="tx1"/>
                </a:solidFill>
                <a:latin typeface="Gill Sans MT" charset="-18"/>
              </a:rPr>
              <a:t>Advocates for the rights of people with mental illnesses and /or addictions and to reduce stigma and discrimination against them</a:t>
            </a:r>
          </a:p>
          <a:p>
            <a:pPr lvl="1" eaLnBrk="1" hangingPunct="1">
              <a:lnSpc>
                <a:spcPct val="90000"/>
              </a:lnSpc>
              <a:spcAft>
                <a:spcPts val="1200"/>
              </a:spcAft>
              <a:buFont typeface="Wingdings" charset="2"/>
              <a:buChar char="§"/>
            </a:pPr>
            <a:endParaRPr lang="en-NZ" sz="1800" dirty="0" smtClean="0">
              <a:solidFill>
                <a:schemeClr val="tx1"/>
              </a:solidFill>
              <a:latin typeface="Gill Sans MT" charset="-18"/>
            </a:endParaRPr>
          </a:p>
          <a:p>
            <a:pPr lvl="1" eaLnBrk="1" hangingPunct="1">
              <a:lnSpc>
                <a:spcPct val="90000"/>
              </a:lnSpc>
              <a:spcAft>
                <a:spcPts val="1200"/>
              </a:spcAft>
              <a:buFont typeface="Wingdings" charset="2"/>
              <a:buChar char="§"/>
            </a:pPr>
            <a:r>
              <a:rPr lang="en-NZ" sz="1800" dirty="0" smtClean="0">
                <a:solidFill>
                  <a:schemeClr val="tx1"/>
                </a:solidFill>
                <a:latin typeface="Gill Sans MT" charset="-18"/>
              </a:rPr>
              <a:t>Works collaboratively with Government and sector agencies to support the recovery, mental health and wellbeing of people with mental illnesses and/or addictions and their families</a:t>
            </a:r>
          </a:p>
          <a:p>
            <a:pPr lvl="1" eaLnBrk="1" hangingPunct="1">
              <a:lnSpc>
                <a:spcPct val="90000"/>
              </a:lnSpc>
              <a:spcAft>
                <a:spcPts val="1200"/>
              </a:spcAft>
              <a:buFont typeface="Wingdings" charset="2"/>
              <a:buChar char="§"/>
            </a:pPr>
            <a:endParaRPr lang="en-NZ" sz="1800" dirty="0" smtClean="0">
              <a:solidFill>
                <a:schemeClr val="tx1"/>
              </a:solidFill>
              <a:latin typeface="Gill Sans MT" charset="-18"/>
            </a:endParaRPr>
          </a:p>
          <a:p>
            <a:pPr lvl="1" eaLnBrk="1" hangingPunct="1">
              <a:lnSpc>
                <a:spcPct val="90000"/>
              </a:lnSpc>
              <a:buFont typeface="Wingdings" charset="2"/>
              <a:buChar char="§"/>
            </a:pPr>
            <a:r>
              <a:rPr lang="en-NZ" sz="1800" dirty="0" smtClean="0">
                <a:solidFill>
                  <a:schemeClr val="tx1"/>
                </a:solidFill>
                <a:latin typeface="Gill Sans MT" charset="-18"/>
              </a:rPr>
              <a:t>Reports to the Minister providing independent advice on the status of the mental health and addictions sector including positive innovations and shortcomings</a:t>
            </a:r>
          </a:p>
          <a:p>
            <a:endParaRPr lang="en-NZ" dirty="0"/>
          </a:p>
        </p:txBody>
      </p:sp>
      <p:sp>
        <p:nvSpPr>
          <p:cNvPr id="4" name="Slide Number Placeholder 3"/>
          <p:cNvSpPr>
            <a:spLocks noGrp="1"/>
          </p:cNvSpPr>
          <p:nvPr>
            <p:ph type="sldNum" sz="quarter" idx="10"/>
          </p:nvPr>
        </p:nvSpPr>
        <p:spPr/>
        <p:txBody>
          <a:bodyPr/>
          <a:lstStyle/>
          <a:p>
            <a:fld id="{591D3439-B7C7-456B-84B1-A5B9DE7138EC}" type="slidenum">
              <a:rPr lang="en-GB" smtClean="0"/>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p:spPr>
        <p:txBody>
          <a:bodyPr/>
          <a:lstStyle/>
          <a:p>
            <a:r>
              <a:rPr lang="en-NZ" dirty="0" smtClean="0">
                <a:latin typeface="Arial" charset="0"/>
              </a:rPr>
              <a:t>NGOs</a:t>
            </a:r>
            <a:r>
              <a:rPr lang="en-NZ" baseline="0" dirty="0" smtClean="0">
                <a:latin typeface="Arial" charset="0"/>
              </a:rPr>
              <a:t> account for 30% of the mental health budget + other</a:t>
            </a:r>
            <a:endParaRPr lang="en-NZ" dirty="0" smtClean="0">
              <a:latin typeface="Arial" charset="0"/>
            </a:endParaRPr>
          </a:p>
        </p:txBody>
      </p:sp>
      <p:sp>
        <p:nvSpPr>
          <p:cNvPr id="22532" name="Slide Number Placeholder 3"/>
          <p:cNvSpPr>
            <a:spLocks noGrp="1"/>
          </p:cNvSpPr>
          <p:nvPr>
            <p:ph type="sldNum" sz="quarter" idx="5"/>
          </p:nvPr>
        </p:nvSpPr>
        <p:spPr>
          <a:noFill/>
        </p:spPr>
        <p:txBody>
          <a:bodyPr/>
          <a:lstStyle/>
          <a:p>
            <a:fld id="{25A1FBDE-9061-4885-B9E0-59AA8D908896}" type="slidenum">
              <a:rPr lang="en-GB"/>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sz="1200" kern="1200" dirty="0" smtClean="0">
                <a:solidFill>
                  <a:schemeClr val="tx1"/>
                </a:solidFill>
                <a:latin typeface="Arial" pitchFamily="-111" charset="0"/>
                <a:ea typeface="ＭＳ Ｐゴシック" pitchFamily="-111" charset="-128"/>
                <a:cs typeface="ＭＳ Ｐゴシック" pitchFamily="-111" charset="-128"/>
              </a:rPr>
              <a:t>The vision for the Mental Health Commission (the Commission) was updated in 2010 and is now:</a:t>
            </a:r>
          </a:p>
          <a:p>
            <a:r>
              <a:rPr lang="en-NZ" sz="1200" kern="1200" dirty="0" smtClean="0">
                <a:solidFill>
                  <a:schemeClr val="tx1"/>
                </a:solidFill>
                <a:latin typeface="Arial" pitchFamily="-111" charset="0"/>
                <a:ea typeface="ＭＳ Ｐゴシック" pitchFamily="-111" charset="-128"/>
                <a:cs typeface="ＭＳ Ｐゴシック" pitchFamily="-111" charset="-128"/>
              </a:rPr>
              <a:t> </a:t>
            </a:r>
          </a:p>
          <a:p>
            <a:endParaRPr lang="en-NZ" sz="1200" kern="1200" dirty="0" smtClean="0">
              <a:solidFill>
                <a:schemeClr val="tx1"/>
              </a:solidFill>
              <a:latin typeface="Arial" pitchFamily="-111" charset="0"/>
              <a:ea typeface="ＭＳ Ｐゴシック" pitchFamily="-111" charset="-128"/>
              <a:cs typeface="ＭＳ Ｐゴシック" pitchFamily="-111" charset="-128"/>
            </a:endParaRPr>
          </a:p>
          <a:p>
            <a:r>
              <a:rPr lang="en-NZ" sz="1200" kern="1200" dirty="0" smtClean="0">
                <a:solidFill>
                  <a:schemeClr val="tx1"/>
                </a:solidFill>
                <a:latin typeface="Arial" pitchFamily="-111" charset="0"/>
                <a:ea typeface="ＭＳ Ｐゴシック" pitchFamily="-111" charset="-128"/>
                <a:cs typeface="ＭＳ Ｐゴシック" pitchFamily="-111" charset="-128"/>
              </a:rPr>
              <a:t>The vision reflects that the Commission is concerned with the wellbeing of all people living in New Zealand. </a:t>
            </a:r>
          </a:p>
          <a:p>
            <a:endParaRPr lang="en-NZ" sz="1200" kern="1200" dirty="0" smtClean="0">
              <a:solidFill>
                <a:schemeClr val="tx1"/>
              </a:solidFill>
              <a:latin typeface="Arial" pitchFamily="-111" charset="0"/>
              <a:ea typeface="ＭＳ Ｐゴシック" pitchFamily="-111" charset="-128"/>
              <a:cs typeface="ＭＳ Ｐゴシック" pitchFamily="-111" charset="-128"/>
            </a:endParaRPr>
          </a:p>
          <a:p>
            <a:r>
              <a:rPr lang="en-NZ" dirty="0" smtClean="0"/>
              <a:t>Next slide</a:t>
            </a:r>
            <a:endParaRPr lang="en-NZ" dirty="0"/>
          </a:p>
        </p:txBody>
      </p:sp>
      <p:sp>
        <p:nvSpPr>
          <p:cNvPr id="4" name="Slide Number Placeholder 3"/>
          <p:cNvSpPr>
            <a:spLocks noGrp="1"/>
          </p:cNvSpPr>
          <p:nvPr>
            <p:ph type="sldNum" sz="quarter" idx="10"/>
          </p:nvPr>
        </p:nvSpPr>
        <p:spPr/>
        <p:txBody>
          <a:bodyPr/>
          <a:lstStyle/>
          <a:p>
            <a:fld id="{591D3439-B7C7-456B-84B1-A5B9DE7138EC}" type="slidenum">
              <a:rPr lang="en-GB" smtClean="0"/>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a:t>
            </a:r>
            <a:r>
              <a:rPr lang="en-US" baseline="0" dirty="0" smtClean="0"/>
              <a:t> have we achieved since we were established in 1996 (15 years ago)</a:t>
            </a:r>
            <a:endParaRPr lang="en-US" dirty="0"/>
          </a:p>
        </p:txBody>
      </p:sp>
      <p:sp>
        <p:nvSpPr>
          <p:cNvPr id="4" name="Slide Number Placeholder 3"/>
          <p:cNvSpPr>
            <a:spLocks noGrp="1"/>
          </p:cNvSpPr>
          <p:nvPr>
            <p:ph type="sldNum" sz="quarter" idx="10"/>
          </p:nvPr>
        </p:nvSpPr>
        <p:spPr/>
        <p:txBody>
          <a:bodyPr/>
          <a:lstStyle/>
          <a:p>
            <a:fld id="{CBB319BA-38B1-434D-A177-772E4047385F}"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FC6EB9E5-124A-4AF6-BC94-0B4C80F499A1}" type="slidenum">
              <a:rPr lang="en-NZ"/>
              <a:pPr/>
              <a:t>9</a:t>
            </a:fld>
            <a:endParaRPr lang="en-NZ"/>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r>
              <a:rPr lang="en-NZ" sz="1200" kern="1200" dirty="0" smtClean="0">
                <a:solidFill>
                  <a:schemeClr val="tx1"/>
                </a:solidFill>
                <a:latin typeface="Arial" pitchFamily="-111" charset="0"/>
                <a:ea typeface="ＭＳ Ｐゴシック" pitchFamily="-111" charset="-128"/>
                <a:cs typeface="ＭＳ Ｐゴシック" pitchFamily="-111" charset="-128"/>
              </a:rPr>
              <a:t>Because …</a:t>
            </a:r>
          </a:p>
          <a:p>
            <a:r>
              <a:rPr lang="en-NZ" sz="1200" kern="1200" dirty="0" smtClean="0">
                <a:solidFill>
                  <a:schemeClr val="tx1"/>
                </a:solidFill>
                <a:latin typeface="Arial" pitchFamily="-111" charset="0"/>
                <a:ea typeface="ＭＳ Ｐゴシック" pitchFamily="-111" charset="-128"/>
                <a:cs typeface="ＭＳ Ｐゴシック" pitchFamily="-111" charset="-128"/>
              </a:rPr>
              <a:t>Nearly half of the population will meet the criteria for a mental disorder at some time in their lives .</a:t>
            </a:r>
          </a:p>
          <a:p>
            <a:r>
              <a:rPr lang="en-NZ" sz="1200" kern="1200" dirty="0" smtClean="0">
                <a:solidFill>
                  <a:schemeClr val="tx1"/>
                </a:solidFill>
                <a:latin typeface="Arial" pitchFamily="-111" charset="0"/>
                <a:ea typeface="ＭＳ Ｐゴシック" pitchFamily="-111" charset="-128"/>
                <a:cs typeface="ＭＳ Ｐゴシック" pitchFamily="-111" charset="-128"/>
              </a:rPr>
              <a:t>MA Oakley Browne, JE Wells &amp; KM Scott (</a:t>
            </a:r>
            <a:r>
              <a:rPr lang="en-NZ" sz="1200" kern="1200" dirty="0" err="1" smtClean="0">
                <a:solidFill>
                  <a:schemeClr val="tx1"/>
                </a:solidFill>
                <a:latin typeface="Arial" pitchFamily="-111" charset="0"/>
                <a:ea typeface="ＭＳ Ｐゴシック" pitchFamily="-111" charset="-128"/>
                <a:cs typeface="ＭＳ Ｐゴシック" pitchFamily="-111" charset="-128"/>
              </a:rPr>
              <a:t>eds</a:t>
            </a:r>
            <a:r>
              <a:rPr lang="en-NZ" sz="1200" kern="1200" dirty="0" smtClean="0">
                <a:solidFill>
                  <a:schemeClr val="tx1"/>
                </a:solidFill>
                <a:latin typeface="Arial" pitchFamily="-111" charset="0"/>
                <a:ea typeface="ＭＳ Ｐゴシック" pitchFamily="-111" charset="-128"/>
                <a:cs typeface="ＭＳ Ｐゴシック" pitchFamily="-111" charset="-128"/>
              </a:rPr>
              <a:t>), 2006. </a:t>
            </a:r>
            <a:r>
              <a:rPr lang="en-NZ" sz="1200" i="1" kern="1200" dirty="0" smtClean="0">
                <a:solidFill>
                  <a:schemeClr val="tx1"/>
                </a:solidFill>
                <a:latin typeface="Arial" pitchFamily="-111" charset="0"/>
                <a:ea typeface="ＭＳ Ｐゴシック" pitchFamily="-111" charset="-128"/>
                <a:cs typeface="ＭＳ Ｐゴシック" pitchFamily="-111" charset="-128"/>
              </a:rPr>
              <a:t>Te Rau </a:t>
            </a:r>
            <a:r>
              <a:rPr lang="en-NZ" sz="1200" i="1" kern="1200" dirty="0" err="1" smtClean="0">
                <a:solidFill>
                  <a:schemeClr val="tx1"/>
                </a:solidFill>
                <a:latin typeface="Arial" pitchFamily="-111" charset="0"/>
                <a:ea typeface="ＭＳ Ｐゴシック" pitchFamily="-111" charset="-128"/>
                <a:cs typeface="ＭＳ Ｐゴシック" pitchFamily="-111" charset="-128"/>
              </a:rPr>
              <a:t>Hinengaro</a:t>
            </a:r>
            <a:r>
              <a:rPr lang="en-NZ" sz="1200" i="1" kern="1200" dirty="0" smtClean="0">
                <a:solidFill>
                  <a:schemeClr val="tx1"/>
                </a:solidFill>
                <a:latin typeface="Arial" pitchFamily="-111" charset="0"/>
                <a:ea typeface="ＭＳ Ｐゴシック" pitchFamily="-111" charset="-128"/>
                <a:cs typeface="ＭＳ Ｐゴシック" pitchFamily="-111" charset="-128"/>
              </a:rPr>
              <a:t>: The New Zealand Mental Health Survey.</a:t>
            </a:r>
            <a:r>
              <a:rPr lang="en-NZ" sz="1200" kern="1200" dirty="0" smtClean="0">
                <a:solidFill>
                  <a:schemeClr val="tx1"/>
                </a:solidFill>
                <a:latin typeface="Arial" pitchFamily="-111" charset="0"/>
                <a:ea typeface="ＭＳ Ｐゴシック" pitchFamily="-111" charset="-128"/>
                <a:cs typeface="ＭＳ Ｐゴシック" pitchFamily="-111" charset="-128"/>
              </a:rPr>
              <a:t> Wellington: Ministry of Health.</a:t>
            </a:r>
          </a:p>
          <a:p>
            <a:endParaRPr lang="en-NZ" sz="1200" kern="1200" dirty="0" smtClean="0">
              <a:solidFill>
                <a:schemeClr val="tx1"/>
              </a:solidFill>
              <a:latin typeface="Arial" pitchFamily="-111" charset="0"/>
              <a:ea typeface="ＭＳ Ｐゴシック" pitchFamily="-111" charset="-128"/>
              <a:cs typeface="ＭＳ Ｐゴシック" pitchFamily="-111" charset="-128"/>
            </a:endParaRPr>
          </a:p>
          <a:p>
            <a:pPr eaLnBrk="1" hangingPunct="1"/>
            <a:endParaRPr lang="en-US" dirty="0" smtClean="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FC6EB9E5-124A-4AF6-BC94-0B4C80F499A1}" type="slidenum">
              <a:rPr lang="en-NZ"/>
              <a:pPr/>
              <a:t>10</a:t>
            </a:fld>
            <a:endParaRPr lang="en-NZ"/>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r>
              <a:rPr lang="en-NZ" sz="1600" b="1" kern="1200" dirty="0" smtClean="0">
                <a:solidFill>
                  <a:schemeClr val="tx1"/>
                </a:solidFill>
                <a:latin typeface="Arial" pitchFamily="-111" charset="0"/>
                <a:ea typeface="ＭＳ Ｐゴシック" pitchFamily="-111" charset="-128"/>
                <a:cs typeface="ＭＳ Ｐゴシック" pitchFamily="-111" charset="-128"/>
              </a:rPr>
              <a:t> </a:t>
            </a:r>
            <a:r>
              <a:rPr lang="en-NZ" sz="1600" b="1" kern="1200" dirty="0" err="1" smtClean="0">
                <a:solidFill>
                  <a:schemeClr val="tx1"/>
                </a:solidFill>
                <a:latin typeface="Arial" pitchFamily="-111" charset="0"/>
                <a:ea typeface="ＭＳ Ｐゴシック" pitchFamily="-111" charset="-128"/>
                <a:cs typeface="ＭＳ Ｐゴシック" pitchFamily="-111" charset="-128"/>
              </a:rPr>
              <a:t>Katheryn</a:t>
            </a:r>
            <a:r>
              <a:rPr lang="en-NZ" sz="1600" b="1" kern="1200" dirty="0" smtClean="0">
                <a:solidFill>
                  <a:schemeClr val="tx1"/>
                </a:solidFill>
                <a:latin typeface="Arial" pitchFamily="-111" charset="0"/>
                <a:ea typeface="ＭＳ Ｐゴシック" pitchFamily="-111" charset="-128"/>
                <a:cs typeface="ＭＳ Ｐゴシック" pitchFamily="-111" charset="-128"/>
              </a:rPr>
              <a:t> – Family Advisor</a:t>
            </a:r>
            <a:r>
              <a:rPr lang="en-NZ" sz="1600" b="1" kern="1200" baseline="0" dirty="0" smtClean="0">
                <a:solidFill>
                  <a:schemeClr val="tx1"/>
                </a:solidFill>
                <a:latin typeface="Arial" pitchFamily="-111" charset="0"/>
                <a:ea typeface="ＭＳ Ｐゴシック" pitchFamily="-111" charset="-128"/>
                <a:cs typeface="ＭＳ Ｐゴシック" pitchFamily="-111" charset="-128"/>
              </a:rPr>
              <a:t> Mental Health Commission </a:t>
            </a:r>
          </a:p>
          <a:p>
            <a:endParaRPr lang="en-NZ" sz="1600" b="1" kern="1200" baseline="0" dirty="0" smtClean="0">
              <a:solidFill>
                <a:schemeClr val="tx1"/>
              </a:solidFill>
              <a:latin typeface="Arial" pitchFamily="-111" charset="0"/>
              <a:ea typeface="ＭＳ Ｐゴシック" pitchFamily="-111" charset="-128"/>
              <a:cs typeface="ＭＳ Ｐゴシック" pitchFamily="-111" charset="-128"/>
            </a:endParaRPr>
          </a:p>
          <a:p>
            <a:r>
              <a:rPr lang="en-NZ" sz="1600" b="0" kern="1200" baseline="0" dirty="0" smtClean="0">
                <a:solidFill>
                  <a:schemeClr val="tx1"/>
                </a:solidFill>
                <a:latin typeface="Arial" pitchFamily="-111" charset="0"/>
                <a:ea typeface="ＭＳ Ｐゴシック" pitchFamily="-111" charset="-128"/>
                <a:cs typeface="ＭＳ Ｐゴシック" pitchFamily="-111" charset="-128"/>
              </a:rPr>
              <a:t>Relatively new role </a:t>
            </a:r>
          </a:p>
          <a:p>
            <a:endParaRPr lang="en-NZ" sz="1600" kern="1200" baseline="0" dirty="0" smtClean="0">
              <a:solidFill>
                <a:schemeClr val="tx1"/>
              </a:solidFill>
              <a:latin typeface="Arial" pitchFamily="-111" charset="0"/>
              <a:ea typeface="ＭＳ Ｐゴシック" pitchFamily="-111" charset="-128"/>
              <a:cs typeface="ＭＳ Ｐゴシック" pitchFamily="-111" charset="-128"/>
            </a:endParaRPr>
          </a:p>
          <a:p>
            <a:r>
              <a:rPr lang="en-NZ" sz="1600" kern="1200" baseline="0" dirty="0" smtClean="0">
                <a:solidFill>
                  <a:schemeClr val="tx1"/>
                </a:solidFill>
                <a:latin typeface="Arial" pitchFamily="-111" charset="0"/>
                <a:ea typeface="ＭＳ Ｐゴシック" pitchFamily="-111" charset="-128"/>
                <a:cs typeface="ＭＳ Ｐゴシック" pitchFamily="-111" charset="-128"/>
              </a:rPr>
              <a:t>Gary – </a:t>
            </a:r>
            <a:r>
              <a:rPr lang="en-NZ" sz="1600" kern="1200" baseline="0" dirty="0" err="1" smtClean="0">
                <a:solidFill>
                  <a:schemeClr val="tx1"/>
                </a:solidFill>
                <a:latin typeface="Arial" pitchFamily="-111" charset="0"/>
                <a:ea typeface="ＭＳ Ｐゴシック" pitchFamily="-111" charset="-128"/>
                <a:cs typeface="ＭＳ Ｐゴシック" pitchFamily="-111" charset="-128"/>
              </a:rPr>
              <a:t>Katheryn’s</a:t>
            </a:r>
            <a:r>
              <a:rPr lang="en-NZ" sz="1600" kern="1200" baseline="0" dirty="0" smtClean="0">
                <a:solidFill>
                  <a:schemeClr val="tx1"/>
                </a:solidFill>
                <a:latin typeface="Arial" pitchFamily="-111" charset="0"/>
                <a:ea typeface="ＭＳ Ｐゴシック" pitchFamily="-111" charset="-128"/>
                <a:cs typeface="ＭＳ Ｐゴシック" pitchFamily="-111" charset="-128"/>
              </a:rPr>
              <a:t> husband </a:t>
            </a:r>
          </a:p>
          <a:p>
            <a:endParaRPr lang="en-NZ" sz="1600" kern="1200" baseline="0" dirty="0" smtClean="0">
              <a:solidFill>
                <a:schemeClr val="tx1"/>
              </a:solidFill>
              <a:latin typeface="Arial" pitchFamily="-111" charset="0"/>
              <a:ea typeface="ＭＳ Ｐゴシック" pitchFamily="-111" charset="-128"/>
              <a:cs typeface="ＭＳ Ｐゴシック" pitchFamily="-111" charset="-128"/>
            </a:endParaRPr>
          </a:p>
          <a:p>
            <a:pPr>
              <a:buFont typeface="Arial" pitchFamily="34" charset="0"/>
              <a:buChar char="•"/>
            </a:pPr>
            <a:r>
              <a:rPr lang="en-NZ" sz="1600" kern="1200" baseline="0" dirty="0" smtClean="0">
                <a:solidFill>
                  <a:schemeClr val="tx1"/>
                </a:solidFill>
                <a:latin typeface="Arial" pitchFamily="-111" charset="0"/>
                <a:ea typeface="ＭＳ Ｐゴシック" pitchFamily="-111" charset="-128"/>
                <a:cs typeface="ＭＳ Ｐゴシック" pitchFamily="-111" charset="-128"/>
              </a:rPr>
              <a:t>   Experience of severe mental illness for 10 years</a:t>
            </a:r>
          </a:p>
          <a:p>
            <a:pPr lvl="0">
              <a:buFont typeface="Arial" pitchFamily="34" charset="0"/>
              <a:buChar char="•"/>
            </a:pPr>
            <a:r>
              <a:rPr lang="en-NZ" sz="1600" kern="1200" baseline="0" dirty="0" smtClean="0">
                <a:solidFill>
                  <a:schemeClr val="tx1"/>
                </a:solidFill>
                <a:latin typeface="Arial" pitchFamily="-111" charset="0"/>
                <a:ea typeface="ＭＳ Ｐゴシック" pitchFamily="-111" charset="-128"/>
                <a:cs typeface="ＭＳ Ｐゴシック" pitchFamily="-111" charset="-128"/>
              </a:rPr>
              <a:t>   Worked in the MH sector since 1993</a:t>
            </a:r>
          </a:p>
          <a:p>
            <a:pPr>
              <a:buFont typeface="Arial" pitchFamily="34" charset="0"/>
              <a:buChar char="•"/>
            </a:pPr>
            <a:r>
              <a:rPr lang="en-NZ" sz="1600" kern="1200" baseline="0" dirty="0" smtClean="0">
                <a:solidFill>
                  <a:schemeClr val="tx1"/>
                </a:solidFill>
                <a:latin typeface="Arial" pitchFamily="-111" charset="0"/>
                <a:ea typeface="ＭＳ Ｐゴシック" pitchFamily="-111" charset="-128"/>
                <a:cs typeface="ＭＳ Ｐゴシック" pitchFamily="-111" charset="-128"/>
              </a:rPr>
              <a:t>  Currently works for Well link – Consumer NGO</a:t>
            </a:r>
          </a:p>
          <a:p>
            <a:pPr>
              <a:buFont typeface="Arial" pitchFamily="34" charset="0"/>
              <a:buChar char="•"/>
            </a:pPr>
            <a:r>
              <a:rPr lang="en-NZ" sz="1600" kern="1200" dirty="0" smtClean="0">
                <a:solidFill>
                  <a:schemeClr val="tx1"/>
                </a:solidFill>
                <a:latin typeface="Arial" pitchFamily="-111" charset="0"/>
                <a:ea typeface="ＭＳ Ｐゴシック" pitchFamily="-111" charset="-128"/>
                <a:cs typeface="ＭＳ Ｐゴシック" pitchFamily="-111" charset="-128"/>
              </a:rPr>
              <a:t>  Poet</a:t>
            </a:r>
          </a:p>
          <a:p>
            <a:pPr>
              <a:buFont typeface="Arial" pitchFamily="34" charset="0"/>
              <a:buNone/>
            </a:pPr>
            <a:endParaRPr lang="en-NZ" sz="1600" kern="1200" dirty="0" smtClean="0">
              <a:solidFill>
                <a:schemeClr val="tx1"/>
              </a:solidFill>
              <a:latin typeface="Arial" pitchFamily="-111" charset="0"/>
              <a:ea typeface="ＭＳ Ｐゴシック" pitchFamily="-111" charset="-128"/>
              <a:cs typeface="ＭＳ Ｐゴシック" pitchFamily="-111" charset="-128"/>
            </a:endParaRPr>
          </a:p>
          <a:p>
            <a:pPr>
              <a:buFont typeface="Arial" pitchFamily="34" charset="0"/>
              <a:buNone/>
            </a:pPr>
            <a:r>
              <a:rPr lang="en-NZ" sz="1600" kern="1200" dirty="0" smtClean="0">
                <a:solidFill>
                  <a:schemeClr val="tx1"/>
                </a:solidFill>
                <a:latin typeface="Arial" pitchFamily="-111" charset="0"/>
                <a:ea typeface="ＭＳ Ｐゴシック" pitchFamily="-111" charset="-128"/>
                <a:cs typeface="ＭＳ Ｐゴシック" pitchFamily="-111" charset="-128"/>
              </a:rPr>
              <a:t>They</a:t>
            </a:r>
            <a:r>
              <a:rPr lang="en-NZ" sz="1600" kern="1200" baseline="0" dirty="0" smtClean="0">
                <a:solidFill>
                  <a:schemeClr val="tx1"/>
                </a:solidFill>
                <a:latin typeface="Arial" pitchFamily="-111" charset="0"/>
                <a:ea typeface="ＭＳ Ｐゴシック" pitchFamily="-111" charset="-128"/>
                <a:cs typeface="ＭＳ Ｐゴシック" pitchFamily="-111" charset="-128"/>
              </a:rPr>
              <a:t> have 3 children – all have been users of MH services</a:t>
            </a:r>
          </a:p>
          <a:p>
            <a:pPr>
              <a:buFont typeface="Arial" pitchFamily="34" charset="0"/>
              <a:buNone/>
            </a:pPr>
            <a:endParaRPr lang="en-NZ" sz="1600" kern="1200" baseline="0" dirty="0" smtClean="0">
              <a:solidFill>
                <a:schemeClr val="tx1"/>
              </a:solidFill>
              <a:latin typeface="Arial" pitchFamily="-111" charset="0"/>
              <a:ea typeface="ＭＳ Ｐゴシック" pitchFamily="-111" charset="-128"/>
              <a:cs typeface="ＭＳ Ｐゴシック" pitchFamily="-111" charset="-128"/>
            </a:endParaRPr>
          </a:p>
          <a:p>
            <a:pPr>
              <a:buFont typeface="Arial" pitchFamily="34" charset="0"/>
              <a:buNone/>
            </a:pPr>
            <a:r>
              <a:rPr lang="en-NZ" sz="1600" kern="1200" baseline="0" dirty="0" smtClean="0">
                <a:solidFill>
                  <a:schemeClr val="tx1"/>
                </a:solidFill>
                <a:latin typeface="Arial" pitchFamily="-111" charset="0"/>
                <a:ea typeface="ＭＳ Ｐゴシック" pitchFamily="-111" charset="-128"/>
                <a:cs typeface="ＭＳ Ｐゴシック" pitchFamily="-111" charset="-128"/>
              </a:rPr>
              <a:t>Together they have run workshops and been involved in the consumer movement </a:t>
            </a:r>
          </a:p>
          <a:p>
            <a:pPr>
              <a:buFont typeface="Arial" pitchFamily="34" charset="0"/>
              <a:buNone/>
            </a:pPr>
            <a:r>
              <a:rPr lang="en-NZ" sz="1600" kern="1200" baseline="0" dirty="0" smtClean="0">
                <a:solidFill>
                  <a:schemeClr val="tx1"/>
                </a:solidFill>
                <a:latin typeface="Arial" pitchFamily="-111" charset="0"/>
                <a:ea typeface="ＭＳ Ｐゴシック" pitchFamily="-111" charset="-128"/>
                <a:cs typeface="ＭＳ Ｐゴシック" pitchFamily="-111" charset="-128"/>
              </a:rPr>
              <a:t>Nationally and internationally  (USA, UK and Australia)</a:t>
            </a:r>
          </a:p>
          <a:p>
            <a:pPr>
              <a:buFont typeface="Arial" pitchFamily="34" charset="0"/>
              <a:buChar char="•"/>
            </a:pPr>
            <a:endParaRPr lang="en-NZ" sz="1600" kern="1200" baseline="0" dirty="0" smtClean="0">
              <a:solidFill>
                <a:schemeClr val="tx1"/>
              </a:solidFill>
              <a:latin typeface="Arial" pitchFamily="-111" charset="0"/>
              <a:ea typeface="ＭＳ Ｐゴシック" pitchFamily="-111" charset="-128"/>
              <a:cs typeface="ＭＳ Ｐゴシック" pitchFamily="-111" charset="-128"/>
            </a:endParaRPr>
          </a:p>
          <a:p>
            <a:pPr>
              <a:buFont typeface="Arial" pitchFamily="34" charset="0"/>
              <a:buChar char="•"/>
            </a:pPr>
            <a:endParaRPr lang="en-NZ" sz="1600" kern="1200" dirty="0" smtClean="0">
              <a:solidFill>
                <a:schemeClr val="tx1"/>
              </a:solidFill>
              <a:latin typeface="Arial" pitchFamily="-111" charset="0"/>
              <a:ea typeface="ＭＳ Ｐゴシック" pitchFamily="-111" charset="-128"/>
              <a:cs typeface="ＭＳ Ｐゴシック" pitchFamily="-111" charset="-128"/>
            </a:endParaRPr>
          </a:p>
          <a:p>
            <a:pPr eaLnBrk="1" hangingPunct="1"/>
            <a:endParaRPr lang="en-US" dirty="0"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4" name="Picture 23" descr="47CW0129 couple at beach ppt.tif"/>
          <p:cNvPicPr>
            <a:picLocks noChangeAspect="1"/>
          </p:cNvPicPr>
          <p:nvPr userDrawn="1"/>
        </p:nvPicPr>
        <p:blipFill>
          <a:blip r:embed="rId2"/>
          <a:srcRect r="1270"/>
          <a:stretch>
            <a:fillRect/>
          </a:stretch>
        </p:blipFill>
        <p:spPr bwMode="auto">
          <a:xfrm>
            <a:off x="0" y="4343400"/>
            <a:ext cx="2133600" cy="1435100"/>
          </a:xfrm>
          <a:prstGeom prst="rect">
            <a:avLst/>
          </a:prstGeom>
          <a:noFill/>
          <a:ln w="9525">
            <a:noFill/>
            <a:miter lim="800000"/>
            <a:headEnd/>
            <a:tailEnd/>
          </a:ln>
        </p:spPr>
      </p:pic>
      <p:pic>
        <p:nvPicPr>
          <p:cNvPr id="5" name="Picture 24" descr="47CW0126 market ppt.tif"/>
          <p:cNvPicPr>
            <a:picLocks noChangeAspect="1"/>
          </p:cNvPicPr>
          <p:nvPr userDrawn="1"/>
        </p:nvPicPr>
        <p:blipFill>
          <a:blip r:embed="rId3"/>
          <a:srcRect l="8446" r="12724"/>
          <a:stretch>
            <a:fillRect/>
          </a:stretch>
        </p:blipFill>
        <p:spPr bwMode="auto">
          <a:xfrm>
            <a:off x="0" y="762000"/>
            <a:ext cx="2133600" cy="1801813"/>
          </a:xfrm>
          <a:prstGeom prst="rect">
            <a:avLst/>
          </a:prstGeom>
          <a:noFill/>
          <a:ln w="9525">
            <a:noFill/>
            <a:miter lim="800000"/>
            <a:headEnd/>
            <a:tailEnd/>
          </a:ln>
        </p:spPr>
      </p:pic>
      <p:pic>
        <p:nvPicPr>
          <p:cNvPr id="6" name="Picture 25" descr="Cooking 2 ppt.tif"/>
          <p:cNvPicPr>
            <a:picLocks noChangeAspect="1"/>
          </p:cNvPicPr>
          <p:nvPr userDrawn="1"/>
        </p:nvPicPr>
        <p:blipFill>
          <a:blip r:embed="rId4"/>
          <a:srcRect l="-10577" r="1270"/>
          <a:stretch>
            <a:fillRect/>
          </a:stretch>
        </p:blipFill>
        <p:spPr bwMode="auto">
          <a:xfrm>
            <a:off x="-228600" y="2514600"/>
            <a:ext cx="2362200" cy="1947863"/>
          </a:xfrm>
          <a:prstGeom prst="rect">
            <a:avLst/>
          </a:prstGeom>
          <a:noFill/>
          <a:ln w="9525">
            <a:noFill/>
            <a:miter lim="800000"/>
            <a:headEnd/>
            <a:tailEnd/>
          </a:ln>
        </p:spPr>
      </p:pic>
      <p:sp>
        <p:nvSpPr>
          <p:cNvPr id="9" name="Title 1"/>
          <p:cNvSpPr>
            <a:spLocks noGrp="1"/>
          </p:cNvSpPr>
          <p:nvPr>
            <p:ph type="title"/>
          </p:nvPr>
        </p:nvSpPr>
        <p:spPr>
          <a:xfrm>
            <a:off x="2590800" y="838200"/>
            <a:ext cx="5486400" cy="1600200"/>
          </a:xfrm>
        </p:spPr>
        <p:txBody>
          <a:bodyPr/>
          <a:lstStyle/>
          <a:p>
            <a:r>
              <a:rPr lang="en-AU" dirty="0" smtClean="0"/>
              <a:t>Click to edit Master title style</a:t>
            </a:r>
            <a:endParaRPr lang="en-US" dirty="0"/>
          </a:p>
        </p:txBody>
      </p:sp>
      <p:sp>
        <p:nvSpPr>
          <p:cNvPr id="10" name="Text Placeholder 3"/>
          <p:cNvSpPr>
            <a:spLocks noGrp="1"/>
          </p:cNvSpPr>
          <p:nvPr>
            <p:ph type="body" sz="half" idx="2"/>
          </p:nvPr>
        </p:nvSpPr>
        <p:spPr>
          <a:xfrm>
            <a:off x="2590800" y="2590800"/>
            <a:ext cx="5486400" cy="804862"/>
          </a:xfrm>
        </p:spPr>
        <p:txBody>
          <a:bodyPr/>
          <a:lstStyle>
            <a:lvl1pPr marL="0" indent="0" algn="l">
              <a:spcAft>
                <a:spcPts val="1200"/>
              </a:spcAft>
              <a:buFont typeface="Wingdings" charset="2"/>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AU" dirty="0" smtClean="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400050"/>
            <a:ext cx="7772400" cy="1143000"/>
          </a:xfrm>
        </p:spPr>
        <p:txBody>
          <a:bodyPr/>
          <a:lstStyle/>
          <a:p>
            <a:r>
              <a:rPr lang="en-AU" dirty="0" smtClean="0"/>
              <a:t>Click to edit Master title style</a:t>
            </a:r>
            <a:endParaRPr lang="en-US" dirty="0"/>
          </a:p>
        </p:txBody>
      </p:sp>
      <p:sp>
        <p:nvSpPr>
          <p:cNvPr id="4" name="Rectangle 21"/>
          <p:cNvSpPr>
            <a:spLocks noGrp="1" noChangeArrowheads="1"/>
          </p:cNvSpPr>
          <p:nvPr>
            <p:ph type="dt" sz="half" idx="10"/>
          </p:nvPr>
        </p:nvSpPr>
        <p:spPr>
          <a:xfrm>
            <a:off x="685800" y="6248400"/>
            <a:ext cx="1905000" cy="457200"/>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GB"/>
          </a:p>
        </p:txBody>
      </p:sp>
      <p:sp>
        <p:nvSpPr>
          <p:cNvPr id="5" name="Rectangle 22"/>
          <p:cNvSpPr>
            <a:spLocks noGrp="1" noChangeArrowheads="1"/>
          </p:cNvSpPr>
          <p:nvPr>
            <p:ph type="sldNum" sz="quarter" idx="11"/>
          </p:nvPr>
        </p:nvSpPr>
        <p:spPr/>
        <p:txBody>
          <a:bodyPr/>
          <a:lstStyle>
            <a:lvl1pPr>
              <a:defRPr/>
            </a:lvl1pPr>
          </a:lstStyle>
          <a:p>
            <a:fld id="{6CF9CDCD-1E92-42B7-958A-D7B5814E9657}" type="slidenum">
              <a:rPr lang="en-GB"/>
              <a:pPr/>
              <a:t>‹#›</a:t>
            </a:fld>
            <a:endParaRPr lang="en-GB"/>
          </a:p>
        </p:txBody>
      </p:sp>
      <p:sp>
        <p:nvSpPr>
          <p:cNvPr id="6" name="Rectangle 23"/>
          <p:cNvSpPr>
            <a:spLocks noGrp="1" noChangeArrowheads="1"/>
          </p:cNvSpPr>
          <p:nvPr>
            <p:ph type="ftr" sz="quarter" idx="12"/>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400050"/>
            <a:ext cx="7772400" cy="1143000"/>
          </a:xfrm>
        </p:spPr>
        <p:txBody>
          <a:bodyPr/>
          <a:lstStyle/>
          <a:p>
            <a:r>
              <a:rPr lang="en-AU" dirty="0" smtClean="0"/>
              <a:t>Click to edit Master title style</a:t>
            </a:r>
            <a:endParaRPr lang="en-US" dirty="0"/>
          </a:p>
        </p:txBody>
      </p:sp>
      <p:sp>
        <p:nvSpPr>
          <p:cNvPr id="3" name="Content Placeholder 2"/>
          <p:cNvSpPr>
            <a:spLocks noGrp="1"/>
          </p:cNvSpPr>
          <p:nvPr>
            <p:ph sz="quarter" idx="1"/>
          </p:nvPr>
        </p:nvSpPr>
        <p:spPr>
          <a:xfrm>
            <a:off x="685800" y="1771650"/>
            <a:ext cx="3810000" cy="1981200"/>
          </a:xfrm>
        </p:spPr>
        <p:txBody>
          <a:body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4" name="Content Placeholder 3"/>
          <p:cNvSpPr>
            <a:spLocks noGrp="1"/>
          </p:cNvSpPr>
          <p:nvPr>
            <p:ph sz="quarter" idx="2"/>
          </p:nvPr>
        </p:nvSpPr>
        <p:spPr>
          <a:xfrm>
            <a:off x="4648200" y="1771650"/>
            <a:ext cx="3810000" cy="1981200"/>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half" idx="3"/>
          </p:nvPr>
        </p:nvSpPr>
        <p:spPr>
          <a:xfrm>
            <a:off x="685800" y="3905250"/>
            <a:ext cx="7772400" cy="1981200"/>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Rectangle 21"/>
          <p:cNvSpPr>
            <a:spLocks noGrp="1" noChangeArrowheads="1"/>
          </p:cNvSpPr>
          <p:nvPr>
            <p:ph type="dt" sz="half" idx="10"/>
          </p:nvPr>
        </p:nvSpPr>
        <p:spPr>
          <a:xfrm>
            <a:off x="685800" y="6248400"/>
            <a:ext cx="1905000" cy="457200"/>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GB"/>
          </a:p>
        </p:txBody>
      </p:sp>
      <p:sp>
        <p:nvSpPr>
          <p:cNvPr id="7" name="Rectangle 22"/>
          <p:cNvSpPr>
            <a:spLocks noGrp="1" noChangeArrowheads="1"/>
          </p:cNvSpPr>
          <p:nvPr>
            <p:ph type="sldNum" sz="quarter" idx="11"/>
          </p:nvPr>
        </p:nvSpPr>
        <p:spPr/>
        <p:txBody>
          <a:bodyPr/>
          <a:lstStyle>
            <a:lvl1pPr>
              <a:defRPr/>
            </a:lvl1pPr>
          </a:lstStyle>
          <a:p>
            <a:fld id="{D951291E-D391-471A-AD16-AEE2DF8A44DF}" type="slidenum">
              <a:rPr lang="en-GB"/>
              <a:pPr/>
              <a:t>‹#›</a:t>
            </a:fld>
            <a:endParaRPr lang="en-GB"/>
          </a:p>
        </p:txBody>
      </p:sp>
      <p:sp>
        <p:nvSpPr>
          <p:cNvPr id="8" name="Rectangle 23"/>
          <p:cNvSpPr>
            <a:spLocks noGrp="1" noChangeArrowheads="1"/>
          </p:cNvSpPr>
          <p:nvPr>
            <p:ph type="ftr" sz="quarter" idx="12"/>
          </p:nvPr>
        </p:nvSpPr>
        <p:spPr>
          <a:xfrm>
            <a:off x="3124200" y="6248400"/>
            <a:ext cx="2895600" cy="457200"/>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972A10D4-6607-4A7E-B6DE-E715DEBF6BEC}" type="datetimeFigureOut">
              <a:rPr lang="en-US" smtClean="0"/>
              <a:pPr/>
              <a:t>3/19/2011</a:t>
            </a:fld>
            <a:endParaRPr lang="en-NZ"/>
          </a:p>
        </p:txBody>
      </p:sp>
      <p:sp>
        <p:nvSpPr>
          <p:cNvPr id="3" name="Footer Placeholder 2"/>
          <p:cNvSpPr>
            <a:spLocks noGrp="1"/>
          </p:cNvSpPr>
          <p:nvPr>
            <p:ph type="ftr" sz="quarter" idx="11"/>
          </p:nvPr>
        </p:nvSpPr>
        <p:spPr>
          <a:xfrm>
            <a:off x="2667000" y="6356350"/>
            <a:ext cx="3352800" cy="365125"/>
          </a:xfrm>
          <a:prstGeom prst="rect">
            <a:avLst/>
          </a:prstGeom>
        </p:spPr>
        <p:txBody>
          <a:bodyPr/>
          <a:lstStyle/>
          <a:p>
            <a:endParaRPr lang="en-NZ"/>
          </a:p>
        </p:txBody>
      </p:sp>
      <p:sp>
        <p:nvSpPr>
          <p:cNvPr id="4" name="Slide Number Placeholder 3"/>
          <p:cNvSpPr>
            <a:spLocks noGrp="1"/>
          </p:cNvSpPr>
          <p:nvPr>
            <p:ph type="sldNum" sz="quarter" idx="12"/>
          </p:nvPr>
        </p:nvSpPr>
        <p:spPr/>
        <p:txBody>
          <a:bodyPr/>
          <a:lstStyle/>
          <a:p>
            <a:fld id="{EB51AA85-E1E2-4546-A5F8-75CED9101CBD}" type="slidenum">
              <a:rPr lang="en-NZ" smtClean="0"/>
              <a:pPr/>
              <a:t>‹#›</a:t>
            </a:fld>
            <a:endParaRPr lang="en-NZ"/>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67829D7-24CA-49F3-B583-E76D58135F7E}" type="datetimeFigureOut">
              <a:rPr lang="en-NZ" smtClean="0"/>
              <a:pPr/>
              <a:t>19/03/2011</a:t>
            </a:fld>
            <a:endParaRPr lang="en-NZ"/>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NZ"/>
          </a:p>
        </p:txBody>
      </p:sp>
      <p:sp>
        <p:nvSpPr>
          <p:cNvPr id="6" name="Slide Number Placeholder 5"/>
          <p:cNvSpPr>
            <a:spLocks noGrp="1"/>
          </p:cNvSpPr>
          <p:nvPr>
            <p:ph type="sldNum" sz="quarter" idx="12"/>
          </p:nvPr>
        </p:nvSpPr>
        <p:spPr/>
        <p:txBody>
          <a:bodyPr/>
          <a:lstStyle/>
          <a:p>
            <a:fld id="{39847399-3F85-47AD-9DE2-B9B9652F5DAC}" type="slidenum">
              <a:rPr lang="en-NZ" smtClean="0"/>
              <a:pPr/>
              <a:t>‹#›</a:t>
            </a:fld>
            <a:endParaRPr lang="en-NZ"/>
          </a:p>
        </p:txBody>
      </p:sp>
      <p:pic>
        <p:nvPicPr>
          <p:cNvPr id="7" name="Picture 3"/>
          <p:cNvPicPr>
            <a:picLocks noChangeAspect="1" noChangeArrowheads="1"/>
          </p:cNvPicPr>
          <p:nvPr userDrawn="1"/>
        </p:nvPicPr>
        <p:blipFill>
          <a:blip r:embed="rId2" cstate="print"/>
          <a:srcRect/>
          <a:stretch>
            <a:fillRect/>
          </a:stretch>
        </p:blipFill>
        <p:spPr bwMode="auto">
          <a:xfrm>
            <a:off x="35496" y="188640"/>
            <a:ext cx="9036496" cy="6569075"/>
          </a:xfrm>
          <a:prstGeom prst="rect">
            <a:avLst/>
          </a:prstGeom>
          <a:noFill/>
          <a:ln w="9525">
            <a:noFill/>
            <a:miter lim="800000"/>
            <a:headEnd/>
            <a:tailEnd/>
          </a:ln>
          <a:effec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1"/>
          <p:cNvSpPr>
            <a:spLocks noGrp="1"/>
          </p:cNvSpPr>
          <p:nvPr>
            <p:ph type="title"/>
          </p:nvPr>
        </p:nvSpPr>
        <p:spPr>
          <a:xfrm>
            <a:off x="685800" y="400050"/>
            <a:ext cx="7772400" cy="1143000"/>
          </a:xfrm>
        </p:spPr>
        <p:txBody>
          <a:bodyPr/>
          <a:lstStyle/>
          <a:p>
            <a:r>
              <a:rPr lang="en-US" smtClean="0"/>
              <a:t>Click to edit Master title style</a:t>
            </a:r>
            <a:endParaRPr lang="en-US" dirty="0"/>
          </a:p>
        </p:txBody>
      </p:sp>
      <p:sp>
        <p:nvSpPr>
          <p:cNvPr id="5" name="Text Placeholder 3"/>
          <p:cNvSpPr>
            <a:spLocks noGrp="1"/>
          </p:cNvSpPr>
          <p:nvPr>
            <p:ph type="body" sz="half" idx="2"/>
          </p:nvPr>
        </p:nvSpPr>
        <p:spPr>
          <a:xfrm>
            <a:off x="762000" y="1981200"/>
            <a:ext cx="7620000" cy="3505200"/>
          </a:xfrm>
        </p:spPr>
        <p:txBody>
          <a:bodyPr/>
          <a:lstStyle>
            <a:lvl1pPr marL="0" indent="0" algn="l">
              <a:spcAft>
                <a:spcPts val="1200"/>
              </a:spcAft>
              <a:buFont typeface="Wingdings" charset="2"/>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Rectangle 3"/>
          <p:cNvSpPr/>
          <p:nvPr userDrawn="1"/>
        </p:nvSpPr>
        <p:spPr>
          <a:xfrm>
            <a:off x="0" y="1676400"/>
            <a:ext cx="9144000" cy="4343400"/>
          </a:xfrm>
          <a:prstGeom prst="rect">
            <a:avLst/>
          </a:prstGeom>
          <a:solidFill>
            <a:srgbClr val="EDA138">
              <a:alpha val="12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a:solidFill>
                <a:srgbClr val="FFFFFF"/>
              </a:solidFill>
              <a:ea typeface="ＭＳ Ｐゴシック" pitchFamily="-111" charset="-128"/>
            </a:endParaRPr>
          </a:p>
        </p:txBody>
      </p:sp>
      <p:sp>
        <p:nvSpPr>
          <p:cNvPr id="5" name="Title 1"/>
          <p:cNvSpPr>
            <a:spLocks noGrp="1"/>
          </p:cNvSpPr>
          <p:nvPr>
            <p:ph type="title"/>
          </p:nvPr>
        </p:nvSpPr>
        <p:spPr>
          <a:xfrm>
            <a:off x="685800" y="400050"/>
            <a:ext cx="7772400" cy="1143000"/>
          </a:xfrm>
        </p:spPr>
        <p:txBody>
          <a:bodyPr/>
          <a:lstStyle/>
          <a:p>
            <a:r>
              <a:rPr lang="en-AU" dirty="0"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4" name="Rectangle 3"/>
          <p:cNvSpPr/>
          <p:nvPr userDrawn="1"/>
        </p:nvSpPr>
        <p:spPr>
          <a:xfrm>
            <a:off x="0" y="2057400"/>
            <a:ext cx="9144000" cy="2667000"/>
          </a:xfrm>
          <a:prstGeom prst="rect">
            <a:avLst/>
          </a:prstGeom>
          <a:solidFill>
            <a:srgbClr val="55822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a:solidFill>
                <a:srgbClr val="FFFFFF"/>
              </a:solidFill>
              <a:ea typeface="ＭＳ Ｐゴシック" pitchFamily="-111" charset="-128"/>
            </a:endParaRPr>
          </a:p>
        </p:txBody>
      </p:sp>
      <p:pic>
        <p:nvPicPr>
          <p:cNvPr id="5" name="Picture 3" descr="flax pics green.eps"/>
          <p:cNvPicPr>
            <a:picLocks noChangeAspect="1"/>
          </p:cNvPicPr>
          <p:nvPr userDrawn="1"/>
        </p:nvPicPr>
        <p:blipFill>
          <a:blip r:embed="rId2"/>
          <a:srcRect l="-7408" t="14323" b="26791"/>
          <a:stretch>
            <a:fillRect/>
          </a:stretch>
        </p:blipFill>
        <p:spPr bwMode="auto">
          <a:xfrm>
            <a:off x="457200" y="2057400"/>
            <a:ext cx="7734300" cy="2667000"/>
          </a:xfrm>
          <a:prstGeom prst="rect">
            <a:avLst/>
          </a:prstGeom>
          <a:noFill/>
          <a:ln w="9525">
            <a:noFill/>
            <a:miter lim="800000"/>
            <a:headEnd/>
            <a:tailEnd/>
          </a:ln>
        </p:spPr>
      </p:pic>
      <p:sp>
        <p:nvSpPr>
          <p:cNvPr id="6" name="Title 1"/>
          <p:cNvSpPr txBox="1">
            <a:spLocks/>
          </p:cNvSpPr>
          <p:nvPr userDrawn="1"/>
        </p:nvSpPr>
        <p:spPr bwMode="auto">
          <a:xfrm>
            <a:off x="1600200" y="2362200"/>
            <a:ext cx="4953000" cy="914400"/>
          </a:xfrm>
          <a:prstGeom prst="rect">
            <a:avLst/>
          </a:prstGeom>
          <a:noFill/>
          <a:ln w="9525">
            <a:noFill/>
            <a:miter lim="800000"/>
            <a:headEnd/>
            <a:tailEnd/>
          </a:ln>
        </p:spPr>
        <p:txBody>
          <a:bodyPr lIns="92075" tIns="46038" rIns="92075" bIns="46038"/>
          <a:lstStyle/>
          <a:p>
            <a:pPr eaLnBrk="0" hangingPunct="0"/>
            <a:r>
              <a:rPr lang="en-AU" sz="2000" b="1">
                <a:solidFill>
                  <a:srgbClr val="580F1F"/>
                </a:solidFill>
                <a:latin typeface="Gill Sans MT" pitchFamily="-111" charset="-18"/>
              </a:rPr>
              <a:t>Click to edit Master title style</a:t>
            </a:r>
            <a:endParaRPr lang="en-NZ" sz="2000" b="1">
              <a:solidFill>
                <a:srgbClr val="580F1F"/>
              </a:solidFill>
              <a:latin typeface="Gill Sans MT" pitchFamily="-111" charset="-18"/>
            </a:endParaRPr>
          </a:p>
        </p:txBody>
      </p:sp>
      <p:sp>
        <p:nvSpPr>
          <p:cNvPr id="17" name="Text Placeholder 3"/>
          <p:cNvSpPr>
            <a:spLocks noGrp="1"/>
          </p:cNvSpPr>
          <p:nvPr>
            <p:ph type="body" sz="half" idx="2"/>
          </p:nvPr>
        </p:nvSpPr>
        <p:spPr>
          <a:xfrm>
            <a:off x="1676400" y="3048000"/>
            <a:ext cx="5715000" cy="1371601"/>
          </a:xfrm>
        </p:spPr>
        <p:txBody>
          <a:bodyPr/>
          <a:lstStyle>
            <a:lvl1pPr marL="0" indent="0">
              <a:buNone/>
              <a:defRPr sz="2000" b="0" i="1">
                <a:latin typeface="Gill Sans MT"/>
                <a:cs typeface="Gill Sans M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dirty="0" smtClean="0"/>
              <a:t>Click to edit Master text styles</a:t>
            </a:r>
          </a:p>
        </p:txBody>
      </p:sp>
      <p:sp>
        <p:nvSpPr>
          <p:cNvPr id="7" name="Title 1"/>
          <p:cNvSpPr>
            <a:spLocks noGrp="1"/>
          </p:cNvSpPr>
          <p:nvPr>
            <p:ph type="title"/>
          </p:nvPr>
        </p:nvSpPr>
        <p:spPr>
          <a:xfrm>
            <a:off x="685800" y="457200"/>
            <a:ext cx="7772400" cy="1143000"/>
          </a:xfrm>
        </p:spPr>
        <p:txBody>
          <a:bodyPr/>
          <a:lstStyle/>
          <a:p>
            <a:r>
              <a:rPr lang="en-AU" dirty="0" smtClean="0"/>
              <a:t>Click to edit Master 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4" name="Rectangle 3"/>
          <p:cNvSpPr/>
          <p:nvPr userDrawn="1"/>
        </p:nvSpPr>
        <p:spPr>
          <a:xfrm>
            <a:off x="0" y="1371600"/>
            <a:ext cx="9144000" cy="685800"/>
          </a:xfrm>
          <a:prstGeom prst="rect">
            <a:avLst/>
          </a:prstGeom>
          <a:gradFill flip="none" rotWithShape="1">
            <a:gsLst>
              <a:gs pos="51000">
                <a:srgbClr val="55822A"/>
              </a:gs>
              <a:gs pos="100000">
                <a:srgbClr val="FFFFFF"/>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a:solidFill>
                <a:srgbClr val="FFFFFF"/>
              </a:solidFill>
              <a:ea typeface="ＭＳ Ｐゴシック" pitchFamily="-111" charset="-128"/>
            </a:endParaRPr>
          </a:p>
        </p:txBody>
      </p:sp>
      <p:pic>
        <p:nvPicPr>
          <p:cNvPr id="5" name="Picture 5" descr="flax pics 002 ppt.tif"/>
          <p:cNvPicPr>
            <a:picLocks noChangeAspect="1"/>
          </p:cNvPicPr>
          <p:nvPr userDrawn="1"/>
        </p:nvPicPr>
        <p:blipFill>
          <a:blip r:embed="rId2"/>
          <a:srcRect r="49239"/>
          <a:stretch>
            <a:fillRect/>
          </a:stretch>
        </p:blipFill>
        <p:spPr bwMode="auto">
          <a:xfrm>
            <a:off x="0" y="1371600"/>
            <a:ext cx="914400" cy="1198563"/>
          </a:xfrm>
          <a:prstGeom prst="rect">
            <a:avLst/>
          </a:prstGeom>
          <a:noFill/>
          <a:ln w="9525">
            <a:noFill/>
            <a:miter lim="800000"/>
            <a:headEnd/>
            <a:tailEnd/>
          </a:ln>
        </p:spPr>
      </p:pic>
      <p:sp>
        <p:nvSpPr>
          <p:cNvPr id="12" name="Rectangle 3"/>
          <p:cNvSpPr>
            <a:spLocks noGrp="1" noChangeArrowheads="1"/>
          </p:cNvSpPr>
          <p:nvPr>
            <p:ph type="body" idx="1"/>
          </p:nvPr>
        </p:nvSpPr>
        <p:spPr>
          <a:xfrm>
            <a:off x="1524000" y="1447800"/>
            <a:ext cx="6905652" cy="4891088"/>
          </a:xfrm>
        </p:spPr>
        <p:txBody>
          <a:bodyPr/>
          <a:lstStyle>
            <a:lvl1pPr>
              <a:buFontTx/>
              <a:buNone/>
              <a:defRPr sz="2800" b="1" i="0">
                <a:solidFill>
                  <a:schemeClr val="bg1"/>
                </a:solidFill>
                <a:latin typeface="Gill Sans MT"/>
                <a:cs typeface="Gill Sans MT"/>
              </a:defRPr>
            </a:lvl1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p:txBody>
      </p:sp>
      <p:sp>
        <p:nvSpPr>
          <p:cNvPr id="6" name="Title 1"/>
          <p:cNvSpPr>
            <a:spLocks noGrp="1"/>
          </p:cNvSpPr>
          <p:nvPr>
            <p:ph type="title"/>
          </p:nvPr>
        </p:nvSpPr>
        <p:spPr>
          <a:xfrm>
            <a:off x="685800" y="400050"/>
            <a:ext cx="7772400" cy="1143000"/>
          </a:xfrm>
        </p:spPr>
        <p:txBody>
          <a:bodyPr/>
          <a:lstStyle/>
          <a:p>
            <a:r>
              <a:rPr lang="en-AU" dirty="0" smtClean="0"/>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Rectangle 3"/>
          <p:cNvSpPr/>
          <p:nvPr userDrawn="1"/>
        </p:nvSpPr>
        <p:spPr>
          <a:xfrm>
            <a:off x="0" y="1676400"/>
            <a:ext cx="9144000" cy="3124200"/>
          </a:xfrm>
          <a:prstGeom prst="rect">
            <a:avLst/>
          </a:prstGeom>
          <a:solidFill>
            <a:srgbClr val="55822A">
              <a:alpha val="12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a:solidFill>
                <a:srgbClr val="FFFFFF"/>
              </a:solidFill>
              <a:ea typeface="ＭＳ Ｐゴシック" pitchFamily="-111" charset="-128"/>
            </a:endParaRPr>
          </a:p>
        </p:txBody>
      </p:sp>
      <p:sp>
        <p:nvSpPr>
          <p:cNvPr id="5" name="Title 1"/>
          <p:cNvSpPr txBox="1">
            <a:spLocks/>
          </p:cNvSpPr>
          <p:nvPr userDrawn="1"/>
        </p:nvSpPr>
        <p:spPr bwMode="auto">
          <a:xfrm>
            <a:off x="1981200" y="4495800"/>
            <a:ext cx="4876800" cy="990600"/>
          </a:xfrm>
          <a:prstGeom prst="rect">
            <a:avLst/>
          </a:prstGeom>
          <a:noFill/>
          <a:ln w="9525">
            <a:noFill/>
            <a:miter lim="800000"/>
            <a:headEnd/>
            <a:tailEnd/>
          </a:ln>
        </p:spPr>
        <p:txBody>
          <a:bodyPr lIns="92075" tIns="46038" rIns="92075" bIns="46038" anchor="b"/>
          <a:lstStyle/>
          <a:p>
            <a:pPr algn="ctr" eaLnBrk="0" hangingPunct="0"/>
            <a:r>
              <a:rPr lang="en-AU" sz="2000" b="1">
                <a:solidFill>
                  <a:srgbClr val="580F1F"/>
                </a:solidFill>
                <a:latin typeface="Gill Sans MT" pitchFamily="-111" charset="-18"/>
              </a:rPr>
              <a:t>Click to edit Master title style</a:t>
            </a:r>
            <a:endParaRPr lang="en-NZ" sz="2000" b="1">
              <a:solidFill>
                <a:srgbClr val="580F1F"/>
              </a:solidFill>
              <a:latin typeface="Gill Sans MT" pitchFamily="-111" charset="-18"/>
            </a:endParaRPr>
          </a:p>
        </p:txBody>
      </p:sp>
      <p:sp>
        <p:nvSpPr>
          <p:cNvPr id="6" name="Title 1"/>
          <p:cNvSpPr>
            <a:spLocks noGrp="1"/>
          </p:cNvSpPr>
          <p:nvPr>
            <p:ph type="title"/>
          </p:nvPr>
        </p:nvSpPr>
        <p:spPr>
          <a:xfrm>
            <a:off x="685800" y="400050"/>
            <a:ext cx="7772400" cy="1143000"/>
          </a:xfrm>
        </p:spPr>
        <p:txBody>
          <a:bodyPr/>
          <a:lstStyle/>
          <a:p>
            <a:r>
              <a:rPr lang="en-AU" dirty="0"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4" name="Picture 23" descr="background art on green.eps"/>
          <p:cNvPicPr>
            <a:picLocks noChangeAspect="1"/>
          </p:cNvPicPr>
          <p:nvPr userDrawn="1"/>
        </p:nvPicPr>
        <p:blipFill>
          <a:blip r:embed="rId2"/>
          <a:srcRect l="27660" r="54256" b="2306"/>
          <a:stretch>
            <a:fillRect/>
          </a:stretch>
        </p:blipFill>
        <p:spPr bwMode="auto">
          <a:xfrm>
            <a:off x="7848600" y="228600"/>
            <a:ext cx="1295400" cy="6629400"/>
          </a:xfrm>
          <a:prstGeom prst="rect">
            <a:avLst/>
          </a:prstGeom>
          <a:noFill/>
          <a:ln w="9525">
            <a:noFill/>
            <a:miter lim="800000"/>
            <a:headEnd/>
            <a:tailEnd/>
          </a:ln>
        </p:spPr>
      </p:pic>
      <p:sp>
        <p:nvSpPr>
          <p:cNvPr id="8" name="Rectangle 2"/>
          <p:cNvSpPr>
            <a:spLocks noGrp="1" noChangeArrowheads="1"/>
          </p:cNvSpPr>
          <p:nvPr>
            <p:ph type="title"/>
          </p:nvPr>
        </p:nvSpPr>
        <p:spPr>
          <a:xfrm>
            <a:off x="381000" y="457200"/>
            <a:ext cx="7010400" cy="630238"/>
          </a:xfrm>
        </p:spPr>
        <p:txBody>
          <a:bodyPr/>
          <a:lstStyle/>
          <a:p>
            <a:r>
              <a:rPr lang="en-AU" smtClean="0"/>
              <a:t>Click to edit Master title style</a:t>
            </a:r>
            <a:endParaRPr lang="en-US" dirty="0" smtClean="0"/>
          </a:p>
        </p:txBody>
      </p:sp>
      <p:sp>
        <p:nvSpPr>
          <p:cNvPr id="9" name="Rectangle 3"/>
          <p:cNvSpPr>
            <a:spLocks noGrp="1" noChangeArrowheads="1"/>
          </p:cNvSpPr>
          <p:nvPr>
            <p:ph type="body" idx="4294967295"/>
          </p:nvPr>
        </p:nvSpPr>
        <p:spPr>
          <a:xfrm>
            <a:off x="533400" y="1447800"/>
            <a:ext cx="6858000" cy="4114800"/>
          </a:xfrm>
        </p:spPr>
        <p:txBody>
          <a:bodyPr/>
          <a:lstStyle/>
          <a:p>
            <a:endParaRPr lang="en-NZ" dirty="0" smtClean="0"/>
          </a:p>
          <a:p>
            <a:r>
              <a:rPr lang="en-NZ" dirty="0" smtClean="0"/>
              <a:t>Text</a:t>
            </a:r>
          </a:p>
          <a:p>
            <a:endParaRPr lang="en-US" dirty="0" smtClean="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5" name="Rectangle 4"/>
          <p:cNvSpPr/>
          <p:nvPr userDrawn="1"/>
        </p:nvSpPr>
        <p:spPr>
          <a:xfrm>
            <a:off x="1752600" y="1905000"/>
            <a:ext cx="7391400" cy="3200400"/>
          </a:xfrm>
          <a:prstGeom prst="rect">
            <a:avLst/>
          </a:prstGeom>
          <a:solidFill>
            <a:srgbClr val="EDA138">
              <a:alpha val="15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a:solidFill>
                <a:srgbClr val="FFFFFF"/>
              </a:solidFill>
              <a:ea typeface="ＭＳ Ｐゴシック" pitchFamily="-111" charset="-128"/>
            </a:endParaRPr>
          </a:p>
        </p:txBody>
      </p:sp>
      <p:pic>
        <p:nvPicPr>
          <p:cNvPr id="6" name="Picture 3" descr="walking on beach 2 ppt.tif"/>
          <p:cNvPicPr>
            <a:picLocks noChangeAspect="1"/>
          </p:cNvPicPr>
          <p:nvPr userDrawn="1"/>
        </p:nvPicPr>
        <p:blipFill>
          <a:blip r:embed="rId2"/>
          <a:srcRect b="1408"/>
          <a:stretch>
            <a:fillRect/>
          </a:stretch>
        </p:blipFill>
        <p:spPr bwMode="auto">
          <a:xfrm>
            <a:off x="0" y="1905000"/>
            <a:ext cx="2160588" cy="3200400"/>
          </a:xfrm>
          <a:prstGeom prst="rect">
            <a:avLst/>
          </a:prstGeom>
          <a:noFill/>
          <a:ln w="9525">
            <a:noFill/>
            <a:miter lim="800000"/>
            <a:headEnd/>
            <a:tailEnd/>
          </a:ln>
        </p:spPr>
      </p:pic>
      <p:sp>
        <p:nvSpPr>
          <p:cNvPr id="4" name="Text Placeholder 3"/>
          <p:cNvSpPr>
            <a:spLocks noGrp="1"/>
          </p:cNvSpPr>
          <p:nvPr>
            <p:ph type="body" sz="half" idx="2"/>
          </p:nvPr>
        </p:nvSpPr>
        <p:spPr>
          <a:xfrm>
            <a:off x="2590800" y="2590800"/>
            <a:ext cx="5486400" cy="804862"/>
          </a:xfrm>
        </p:spPr>
        <p:txBody>
          <a:bodyPr/>
          <a:lstStyle>
            <a:lvl1pPr marL="0" indent="0" algn="l">
              <a:spcAft>
                <a:spcPts val="1200"/>
              </a:spcAft>
              <a:buFont typeface="Wingdings" charset="2"/>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AU" dirty="0" smtClean="0"/>
          </a:p>
        </p:txBody>
      </p:sp>
      <p:sp>
        <p:nvSpPr>
          <p:cNvPr id="12" name="Rectangle 2"/>
          <p:cNvSpPr>
            <a:spLocks noGrp="1" noChangeArrowheads="1"/>
          </p:cNvSpPr>
          <p:nvPr>
            <p:ph type="title"/>
          </p:nvPr>
        </p:nvSpPr>
        <p:spPr>
          <a:xfrm>
            <a:off x="838200" y="838200"/>
            <a:ext cx="7010400" cy="630238"/>
          </a:xfrm>
        </p:spPr>
        <p:txBody>
          <a:bodyPr/>
          <a:lstStyle/>
          <a:p>
            <a:r>
              <a:rPr lang="en-AU" smtClean="0"/>
              <a:t>Click to edit Master title style</a:t>
            </a:r>
            <a:endParaRPr lang="en-US" dirty="0"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4" name="Rectangle 3"/>
          <p:cNvSpPr/>
          <p:nvPr userDrawn="1"/>
        </p:nvSpPr>
        <p:spPr>
          <a:xfrm>
            <a:off x="0" y="1371600"/>
            <a:ext cx="9144000" cy="685800"/>
          </a:xfrm>
          <a:prstGeom prst="rect">
            <a:avLst/>
          </a:prstGeom>
          <a:gradFill flip="none" rotWithShape="1">
            <a:gsLst>
              <a:gs pos="51000">
                <a:srgbClr val="580F1F"/>
              </a:gs>
              <a:gs pos="100000">
                <a:srgbClr val="FFFFFF"/>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a:solidFill>
                <a:srgbClr val="FFFFFF"/>
              </a:solidFill>
              <a:ea typeface="ＭＳ Ｐゴシック" pitchFamily="-111" charset="-128"/>
            </a:endParaRPr>
          </a:p>
        </p:txBody>
      </p:sp>
      <p:pic>
        <p:nvPicPr>
          <p:cNvPr id="5" name="Picture 5" descr="flax pics 002 ppt.tif"/>
          <p:cNvPicPr>
            <a:picLocks noChangeAspect="1"/>
          </p:cNvPicPr>
          <p:nvPr userDrawn="1"/>
        </p:nvPicPr>
        <p:blipFill>
          <a:blip r:embed="rId2"/>
          <a:srcRect r="49239"/>
          <a:stretch>
            <a:fillRect/>
          </a:stretch>
        </p:blipFill>
        <p:spPr bwMode="auto">
          <a:xfrm>
            <a:off x="0" y="1371600"/>
            <a:ext cx="914400" cy="1198563"/>
          </a:xfrm>
          <a:prstGeom prst="rect">
            <a:avLst/>
          </a:prstGeom>
          <a:noFill/>
          <a:ln w="9525">
            <a:noFill/>
            <a:miter lim="800000"/>
            <a:headEnd/>
            <a:tailEnd/>
          </a:ln>
        </p:spPr>
      </p:pic>
      <p:sp>
        <p:nvSpPr>
          <p:cNvPr id="9" name="Rectangle 3"/>
          <p:cNvSpPr>
            <a:spLocks noGrp="1" noChangeArrowheads="1"/>
          </p:cNvSpPr>
          <p:nvPr>
            <p:ph type="body" idx="1"/>
          </p:nvPr>
        </p:nvSpPr>
        <p:spPr>
          <a:xfrm>
            <a:off x="1524000" y="1447800"/>
            <a:ext cx="6905652" cy="4891088"/>
          </a:xfrm>
        </p:spPr>
        <p:txBody>
          <a:bodyPr/>
          <a:lstStyle>
            <a:lvl1pPr>
              <a:buFontTx/>
              <a:buNone/>
              <a:defRPr sz="2800" b="1" i="0">
                <a:solidFill>
                  <a:schemeClr val="bg1"/>
                </a:solidFill>
                <a:latin typeface="Gill Sans MT"/>
                <a:cs typeface="Gill Sans MT"/>
              </a:defRPr>
            </a:lvl1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p:txBody>
      </p:sp>
      <p:sp>
        <p:nvSpPr>
          <p:cNvPr id="6" name="Title 1"/>
          <p:cNvSpPr>
            <a:spLocks noGrp="1"/>
          </p:cNvSpPr>
          <p:nvPr>
            <p:ph type="title"/>
          </p:nvPr>
        </p:nvSpPr>
        <p:spPr>
          <a:xfrm>
            <a:off x="685800" y="400050"/>
            <a:ext cx="7772400" cy="1143000"/>
          </a:xfrm>
        </p:spPr>
        <p:txBody>
          <a:bodyPr/>
          <a:lstStyle/>
          <a:p>
            <a:r>
              <a:rPr lang="en-AU" dirty="0" smtClean="0"/>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2166938" y="563563"/>
            <a:ext cx="4800600" cy="6151562"/>
            <a:chOff x="1365" y="355"/>
            <a:chExt cx="3024" cy="3875"/>
          </a:xfrm>
        </p:grpSpPr>
        <p:sp>
          <p:nvSpPr>
            <p:cNvPr id="25603" name="Freeform 3"/>
            <p:cNvSpPr>
              <a:spLocks/>
            </p:cNvSpPr>
            <p:nvPr/>
          </p:nvSpPr>
          <p:spPr bwMode="auto">
            <a:xfrm>
              <a:off x="2835" y="586"/>
              <a:ext cx="88" cy="1121"/>
            </a:xfrm>
            <a:custGeom>
              <a:avLst/>
              <a:gdLst/>
              <a:ahLst/>
              <a:cxnLst>
                <a:cxn ang="0">
                  <a:pos x="0" y="1120"/>
                </a:cxn>
                <a:cxn ang="0">
                  <a:pos x="0" y="0"/>
                </a:cxn>
                <a:cxn ang="0">
                  <a:pos x="87" y="0"/>
                </a:cxn>
                <a:cxn ang="0">
                  <a:pos x="87" y="1085"/>
                </a:cxn>
                <a:cxn ang="0">
                  <a:pos x="0" y="1120"/>
                </a:cxn>
              </a:cxnLst>
              <a:rect l="0" t="0" r="r" b="b"/>
              <a:pathLst>
                <a:path w="88" h="1121">
                  <a:moveTo>
                    <a:pt x="0" y="1120"/>
                  </a:moveTo>
                  <a:lnTo>
                    <a:pt x="0" y="0"/>
                  </a:lnTo>
                  <a:lnTo>
                    <a:pt x="87" y="0"/>
                  </a:lnTo>
                  <a:lnTo>
                    <a:pt x="87" y="1085"/>
                  </a:lnTo>
                  <a:lnTo>
                    <a:pt x="0" y="1120"/>
                  </a:lnTo>
                </a:path>
              </a:pathLst>
            </a:custGeom>
            <a:solidFill>
              <a:schemeClr val="bg1"/>
            </a:solidFill>
            <a:ln w="9525" cap="rnd">
              <a:noFill/>
              <a:round/>
              <a:headEnd/>
              <a:tailEnd/>
            </a:ln>
            <a:effectLst/>
          </p:spPr>
          <p:txBody>
            <a:bodyPr/>
            <a:lstStyle/>
            <a:p>
              <a:endParaRPr lang="en-US"/>
            </a:p>
          </p:txBody>
        </p:sp>
        <p:sp>
          <p:nvSpPr>
            <p:cNvPr id="25604" name="Freeform 4"/>
            <p:cNvSpPr>
              <a:spLocks/>
            </p:cNvSpPr>
            <p:nvPr/>
          </p:nvSpPr>
          <p:spPr bwMode="auto">
            <a:xfrm>
              <a:off x="2834" y="1900"/>
              <a:ext cx="84" cy="363"/>
            </a:xfrm>
            <a:custGeom>
              <a:avLst/>
              <a:gdLst/>
              <a:ahLst/>
              <a:cxnLst>
                <a:cxn ang="0">
                  <a:pos x="0" y="29"/>
                </a:cxn>
                <a:cxn ang="0">
                  <a:pos x="83" y="0"/>
                </a:cxn>
                <a:cxn ang="0">
                  <a:pos x="74" y="329"/>
                </a:cxn>
                <a:cxn ang="0">
                  <a:pos x="0" y="362"/>
                </a:cxn>
                <a:cxn ang="0">
                  <a:pos x="0" y="29"/>
                </a:cxn>
              </a:cxnLst>
              <a:rect l="0" t="0" r="r" b="b"/>
              <a:pathLst>
                <a:path w="84" h="363">
                  <a:moveTo>
                    <a:pt x="0" y="29"/>
                  </a:moveTo>
                  <a:lnTo>
                    <a:pt x="83" y="0"/>
                  </a:lnTo>
                  <a:lnTo>
                    <a:pt x="74" y="329"/>
                  </a:lnTo>
                  <a:lnTo>
                    <a:pt x="0" y="362"/>
                  </a:lnTo>
                  <a:lnTo>
                    <a:pt x="0" y="29"/>
                  </a:lnTo>
                </a:path>
              </a:pathLst>
            </a:custGeom>
            <a:solidFill>
              <a:schemeClr val="bg1"/>
            </a:solidFill>
            <a:ln w="9525" cap="rnd">
              <a:noFill/>
              <a:round/>
              <a:headEnd/>
              <a:tailEnd/>
            </a:ln>
            <a:effectLst/>
          </p:spPr>
          <p:txBody>
            <a:bodyPr/>
            <a:lstStyle/>
            <a:p>
              <a:endParaRPr lang="en-US"/>
            </a:p>
          </p:txBody>
        </p:sp>
        <p:sp>
          <p:nvSpPr>
            <p:cNvPr id="25605" name="Freeform 5"/>
            <p:cNvSpPr>
              <a:spLocks/>
            </p:cNvSpPr>
            <p:nvPr/>
          </p:nvSpPr>
          <p:spPr bwMode="auto">
            <a:xfrm>
              <a:off x="2825" y="2493"/>
              <a:ext cx="84" cy="249"/>
            </a:xfrm>
            <a:custGeom>
              <a:avLst/>
              <a:gdLst/>
              <a:ahLst/>
              <a:cxnLst>
                <a:cxn ang="0">
                  <a:pos x="2" y="213"/>
                </a:cxn>
                <a:cxn ang="0">
                  <a:pos x="0" y="28"/>
                </a:cxn>
                <a:cxn ang="0">
                  <a:pos x="83" y="0"/>
                </a:cxn>
                <a:cxn ang="0">
                  <a:pos x="72" y="248"/>
                </a:cxn>
                <a:cxn ang="0">
                  <a:pos x="2" y="213"/>
                </a:cxn>
              </a:cxnLst>
              <a:rect l="0" t="0" r="r" b="b"/>
              <a:pathLst>
                <a:path w="84" h="249">
                  <a:moveTo>
                    <a:pt x="2" y="213"/>
                  </a:moveTo>
                  <a:lnTo>
                    <a:pt x="0" y="28"/>
                  </a:lnTo>
                  <a:lnTo>
                    <a:pt x="83" y="0"/>
                  </a:lnTo>
                  <a:lnTo>
                    <a:pt x="72" y="248"/>
                  </a:lnTo>
                  <a:lnTo>
                    <a:pt x="2" y="213"/>
                  </a:lnTo>
                </a:path>
              </a:pathLst>
            </a:custGeom>
            <a:solidFill>
              <a:schemeClr val="bg1"/>
            </a:solidFill>
            <a:ln w="9525" cap="rnd">
              <a:noFill/>
              <a:round/>
              <a:headEnd/>
              <a:tailEnd/>
            </a:ln>
            <a:effectLst/>
          </p:spPr>
          <p:txBody>
            <a:bodyPr/>
            <a:lstStyle/>
            <a:p>
              <a:endParaRPr lang="en-US"/>
            </a:p>
          </p:txBody>
        </p:sp>
        <p:sp>
          <p:nvSpPr>
            <p:cNvPr id="25606" name="Freeform 6"/>
            <p:cNvSpPr>
              <a:spLocks/>
            </p:cNvSpPr>
            <p:nvPr/>
          </p:nvSpPr>
          <p:spPr bwMode="auto">
            <a:xfrm>
              <a:off x="2831" y="2965"/>
              <a:ext cx="52" cy="232"/>
            </a:xfrm>
            <a:custGeom>
              <a:avLst/>
              <a:gdLst/>
              <a:ahLst/>
              <a:cxnLst>
                <a:cxn ang="0">
                  <a:pos x="13" y="204"/>
                </a:cxn>
                <a:cxn ang="0">
                  <a:pos x="0" y="0"/>
                </a:cxn>
                <a:cxn ang="0">
                  <a:pos x="51" y="26"/>
                </a:cxn>
                <a:cxn ang="0">
                  <a:pos x="47" y="231"/>
                </a:cxn>
                <a:cxn ang="0">
                  <a:pos x="13" y="204"/>
                </a:cxn>
              </a:cxnLst>
              <a:rect l="0" t="0" r="r" b="b"/>
              <a:pathLst>
                <a:path w="52" h="232">
                  <a:moveTo>
                    <a:pt x="13" y="204"/>
                  </a:moveTo>
                  <a:lnTo>
                    <a:pt x="0" y="0"/>
                  </a:lnTo>
                  <a:lnTo>
                    <a:pt x="51" y="26"/>
                  </a:lnTo>
                  <a:lnTo>
                    <a:pt x="47" y="231"/>
                  </a:lnTo>
                  <a:lnTo>
                    <a:pt x="13" y="204"/>
                  </a:lnTo>
                </a:path>
              </a:pathLst>
            </a:custGeom>
            <a:solidFill>
              <a:schemeClr val="bg1"/>
            </a:solidFill>
            <a:ln w="9525" cap="rnd">
              <a:noFill/>
              <a:round/>
              <a:headEnd/>
              <a:tailEnd/>
            </a:ln>
            <a:effectLst/>
          </p:spPr>
          <p:txBody>
            <a:bodyPr/>
            <a:lstStyle/>
            <a:p>
              <a:endParaRPr lang="en-US"/>
            </a:p>
          </p:txBody>
        </p:sp>
        <p:sp>
          <p:nvSpPr>
            <p:cNvPr id="25607" name="Freeform 7"/>
            <p:cNvSpPr>
              <a:spLocks/>
            </p:cNvSpPr>
            <p:nvPr/>
          </p:nvSpPr>
          <p:spPr bwMode="auto">
            <a:xfrm>
              <a:off x="2851" y="3354"/>
              <a:ext cx="36" cy="133"/>
            </a:xfrm>
            <a:custGeom>
              <a:avLst/>
              <a:gdLst/>
              <a:ahLst/>
              <a:cxnLst>
                <a:cxn ang="0">
                  <a:pos x="4" y="101"/>
                </a:cxn>
                <a:cxn ang="0">
                  <a:pos x="0" y="0"/>
                </a:cxn>
                <a:cxn ang="0">
                  <a:pos x="35" y="20"/>
                </a:cxn>
                <a:cxn ang="0">
                  <a:pos x="28" y="132"/>
                </a:cxn>
                <a:cxn ang="0">
                  <a:pos x="4" y="101"/>
                </a:cxn>
              </a:cxnLst>
              <a:rect l="0" t="0" r="r" b="b"/>
              <a:pathLst>
                <a:path w="36" h="133">
                  <a:moveTo>
                    <a:pt x="4" y="101"/>
                  </a:moveTo>
                  <a:lnTo>
                    <a:pt x="0" y="0"/>
                  </a:lnTo>
                  <a:lnTo>
                    <a:pt x="35" y="20"/>
                  </a:lnTo>
                  <a:lnTo>
                    <a:pt x="28" y="132"/>
                  </a:lnTo>
                  <a:lnTo>
                    <a:pt x="4" y="101"/>
                  </a:lnTo>
                </a:path>
              </a:pathLst>
            </a:custGeom>
            <a:solidFill>
              <a:schemeClr val="bg1"/>
            </a:solidFill>
            <a:ln w="9525" cap="rnd">
              <a:noFill/>
              <a:round/>
              <a:headEnd/>
              <a:tailEnd/>
            </a:ln>
            <a:effectLst/>
          </p:spPr>
          <p:txBody>
            <a:bodyPr/>
            <a:lstStyle/>
            <a:p>
              <a:endParaRPr lang="en-US"/>
            </a:p>
          </p:txBody>
        </p:sp>
        <p:sp>
          <p:nvSpPr>
            <p:cNvPr id="25608" name="Freeform 8"/>
            <p:cNvSpPr>
              <a:spLocks/>
            </p:cNvSpPr>
            <p:nvPr/>
          </p:nvSpPr>
          <p:spPr bwMode="auto">
            <a:xfrm>
              <a:off x="2851" y="3640"/>
              <a:ext cx="30" cy="590"/>
            </a:xfrm>
            <a:custGeom>
              <a:avLst/>
              <a:gdLst/>
              <a:ahLst/>
              <a:cxnLst>
                <a:cxn ang="0">
                  <a:pos x="15" y="589"/>
                </a:cxn>
                <a:cxn ang="0">
                  <a:pos x="0" y="0"/>
                </a:cxn>
                <a:cxn ang="0">
                  <a:pos x="29" y="37"/>
                </a:cxn>
                <a:cxn ang="0">
                  <a:pos x="15" y="589"/>
                </a:cxn>
              </a:cxnLst>
              <a:rect l="0" t="0" r="r" b="b"/>
              <a:pathLst>
                <a:path w="30" h="590">
                  <a:moveTo>
                    <a:pt x="15" y="589"/>
                  </a:moveTo>
                  <a:lnTo>
                    <a:pt x="0" y="0"/>
                  </a:lnTo>
                  <a:lnTo>
                    <a:pt x="29" y="37"/>
                  </a:lnTo>
                  <a:lnTo>
                    <a:pt x="15" y="589"/>
                  </a:lnTo>
                </a:path>
              </a:pathLst>
            </a:custGeom>
            <a:solidFill>
              <a:schemeClr val="bg1"/>
            </a:solidFill>
            <a:ln w="9525" cap="rnd">
              <a:noFill/>
              <a:round/>
              <a:headEnd/>
              <a:tailEnd/>
            </a:ln>
            <a:effectLst/>
          </p:spPr>
          <p:txBody>
            <a:bodyPr/>
            <a:lstStyle/>
            <a:p>
              <a:endParaRPr lang="en-US"/>
            </a:p>
          </p:txBody>
        </p:sp>
        <p:sp>
          <p:nvSpPr>
            <p:cNvPr id="25609" name="Freeform 9"/>
            <p:cNvSpPr>
              <a:spLocks/>
            </p:cNvSpPr>
            <p:nvPr/>
          </p:nvSpPr>
          <p:spPr bwMode="auto">
            <a:xfrm>
              <a:off x="2600" y="3595"/>
              <a:ext cx="233" cy="130"/>
            </a:xfrm>
            <a:custGeom>
              <a:avLst/>
              <a:gdLst/>
              <a:ahLst/>
              <a:cxnLst>
                <a:cxn ang="0">
                  <a:pos x="0" y="117"/>
                </a:cxn>
                <a:cxn ang="0">
                  <a:pos x="48" y="101"/>
                </a:cxn>
                <a:cxn ang="0">
                  <a:pos x="93" y="79"/>
                </a:cxn>
                <a:cxn ang="0">
                  <a:pos x="146" y="39"/>
                </a:cxn>
                <a:cxn ang="0">
                  <a:pos x="182" y="0"/>
                </a:cxn>
                <a:cxn ang="0">
                  <a:pos x="232" y="42"/>
                </a:cxn>
                <a:cxn ang="0">
                  <a:pos x="188" y="74"/>
                </a:cxn>
                <a:cxn ang="0">
                  <a:pos x="134" y="110"/>
                </a:cxn>
                <a:cxn ang="0">
                  <a:pos x="61" y="129"/>
                </a:cxn>
                <a:cxn ang="0">
                  <a:pos x="0" y="117"/>
                </a:cxn>
              </a:cxnLst>
              <a:rect l="0" t="0" r="r" b="b"/>
              <a:pathLst>
                <a:path w="233" h="130">
                  <a:moveTo>
                    <a:pt x="0" y="117"/>
                  </a:moveTo>
                  <a:lnTo>
                    <a:pt x="48" y="101"/>
                  </a:lnTo>
                  <a:lnTo>
                    <a:pt x="93" y="79"/>
                  </a:lnTo>
                  <a:lnTo>
                    <a:pt x="146" y="39"/>
                  </a:lnTo>
                  <a:lnTo>
                    <a:pt x="182" y="0"/>
                  </a:lnTo>
                  <a:lnTo>
                    <a:pt x="232" y="42"/>
                  </a:lnTo>
                  <a:lnTo>
                    <a:pt x="188" y="74"/>
                  </a:lnTo>
                  <a:lnTo>
                    <a:pt x="134" y="110"/>
                  </a:lnTo>
                  <a:lnTo>
                    <a:pt x="61" y="129"/>
                  </a:lnTo>
                  <a:lnTo>
                    <a:pt x="0" y="117"/>
                  </a:lnTo>
                </a:path>
              </a:pathLst>
            </a:custGeom>
            <a:solidFill>
              <a:schemeClr val="bg1"/>
            </a:solidFill>
            <a:ln w="9525" cap="rnd">
              <a:noFill/>
              <a:round/>
              <a:headEnd/>
              <a:tailEnd/>
            </a:ln>
            <a:effectLst/>
          </p:spPr>
          <p:txBody>
            <a:bodyPr/>
            <a:lstStyle/>
            <a:p>
              <a:endParaRPr lang="en-US"/>
            </a:p>
          </p:txBody>
        </p:sp>
        <p:sp>
          <p:nvSpPr>
            <p:cNvPr id="25610" name="Freeform 10"/>
            <p:cNvSpPr>
              <a:spLocks/>
            </p:cNvSpPr>
            <p:nvPr/>
          </p:nvSpPr>
          <p:spPr bwMode="auto">
            <a:xfrm>
              <a:off x="2583" y="2888"/>
              <a:ext cx="465" cy="646"/>
            </a:xfrm>
            <a:custGeom>
              <a:avLst/>
              <a:gdLst/>
              <a:ahLst/>
              <a:cxnLst>
                <a:cxn ang="0">
                  <a:pos x="359" y="645"/>
                </a:cxn>
                <a:cxn ang="0">
                  <a:pos x="405" y="616"/>
                </a:cxn>
                <a:cxn ang="0">
                  <a:pos x="447" y="580"/>
                </a:cxn>
                <a:cxn ang="0">
                  <a:pos x="460" y="552"/>
                </a:cxn>
                <a:cxn ang="0">
                  <a:pos x="464" y="515"/>
                </a:cxn>
                <a:cxn ang="0">
                  <a:pos x="451" y="468"/>
                </a:cxn>
                <a:cxn ang="0">
                  <a:pos x="424" y="424"/>
                </a:cxn>
                <a:cxn ang="0">
                  <a:pos x="380" y="385"/>
                </a:cxn>
                <a:cxn ang="0">
                  <a:pos x="168" y="259"/>
                </a:cxn>
                <a:cxn ang="0">
                  <a:pos x="133" y="235"/>
                </a:cxn>
                <a:cxn ang="0">
                  <a:pos x="111" y="208"/>
                </a:cxn>
                <a:cxn ang="0">
                  <a:pos x="104" y="166"/>
                </a:cxn>
                <a:cxn ang="0">
                  <a:pos x="117" y="124"/>
                </a:cxn>
                <a:cxn ang="0">
                  <a:pos x="155" y="95"/>
                </a:cxn>
                <a:cxn ang="0">
                  <a:pos x="222" y="52"/>
                </a:cxn>
                <a:cxn ang="0">
                  <a:pos x="124" y="0"/>
                </a:cxn>
                <a:cxn ang="0">
                  <a:pos x="55" y="41"/>
                </a:cxn>
                <a:cxn ang="0">
                  <a:pos x="27" y="70"/>
                </a:cxn>
                <a:cxn ang="0">
                  <a:pos x="2" y="123"/>
                </a:cxn>
                <a:cxn ang="0">
                  <a:pos x="0" y="189"/>
                </a:cxn>
                <a:cxn ang="0">
                  <a:pos x="29" y="257"/>
                </a:cxn>
                <a:cxn ang="0">
                  <a:pos x="78" y="300"/>
                </a:cxn>
                <a:cxn ang="0">
                  <a:pos x="311" y="442"/>
                </a:cxn>
                <a:cxn ang="0">
                  <a:pos x="358" y="474"/>
                </a:cxn>
                <a:cxn ang="0">
                  <a:pos x="375" y="516"/>
                </a:cxn>
                <a:cxn ang="0">
                  <a:pos x="375" y="550"/>
                </a:cxn>
                <a:cxn ang="0">
                  <a:pos x="308" y="608"/>
                </a:cxn>
                <a:cxn ang="0">
                  <a:pos x="359" y="645"/>
                </a:cxn>
              </a:cxnLst>
              <a:rect l="0" t="0" r="r" b="b"/>
              <a:pathLst>
                <a:path w="465" h="646">
                  <a:moveTo>
                    <a:pt x="359" y="645"/>
                  </a:moveTo>
                  <a:lnTo>
                    <a:pt x="405" y="616"/>
                  </a:lnTo>
                  <a:lnTo>
                    <a:pt x="447" y="580"/>
                  </a:lnTo>
                  <a:lnTo>
                    <a:pt x="460" y="552"/>
                  </a:lnTo>
                  <a:lnTo>
                    <a:pt x="464" y="515"/>
                  </a:lnTo>
                  <a:lnTo>
                    <a:pt x="451" y="468"/>
                  </a:lnTo>
                  <a:lnTo>
                    <a:pt x="424" y="424"/>
                  </a:lnTo>
                  <a:lnTo>
                    <a:pt x="380" y="385"/>
                  </a:lnTo>
                  <a:lnTo>
                    <a:pt x="168" y="259"/>
                  </a:lnTo>
                  <a:lnTo>
                    <a:pt x="133" y="235"/>
                  </a:lnTo>
                  <a:lnTo>
                    <a:pt x="111" y="208"/>
                  </a:lnTo>
                  <a:lnTo>
                    <a:pt x="104" y="166"/>
                  </a:lnTo>
                  <a:lnTo>
                    <a:pt x="117" y="124"/>
                  </a:lnTo>
                  <a:lnTo>
                    <a:pt x="155" y="95"/>
                  </a:lnTo>
                  <a:lnTo>
                    <a:pt x="222" y="52"/>
                  </a:lnTo>
                  <a:lnTo>
                    <a:pt x="124" y="0"/>
                  </a:lnTo>
                  <a:lnTo>
                    <a:pt x="55" y="41"/>
                  </a:lnTo>
                  <a:lnTo>
                    <a:pt x="27" y="70"/>
                  </a:lnTo>
                  <a:lnTo>
                    <a:pt x="2" y="123"/>
                  </a:lnTo>
                  <a:lnTo>
                    <a:pt x="0" y="189"/>
                  </a:lnTo>
                  <a:lnTo>
                    <a:pt x="29" y="257"/>
                  </a:lnTo>
                  <a:lnTo>
                    <a:pt x="78" y="300"/>
                  </a:lnTo>
                  <a:lnTo>
                    <a:pt x="311" y="442"/>
                  </a:lnTo>
                  <a:lnTo>
                    <a:pt x="358" y="474"/>
                  </a:lnTo>
                  <a:lnTo>
                    <a:pt x="375" y="516"/>
                  </a:lnTo>
                  <a:lnTo>
                    <a:pt x="375" y="550"/>
                  </a:lnTo>
                  <a:lnTo>
                    <a:pt x="308" y="608"/>
                  </a:lnTo>
                  <a:lnTo>
                    <a:pt x="359" y="645"/>
                  </a:lnTo>
                </a:path>
              </a:pathLst>
            </a:custGeom>
            <a:solidFill>
              <a:schemeClr val="bg1"/>
            </a:solidFill>
            <a:ln w="9525" cap="rnd">
              <a:noFill/>
              <a:round/>
              <a:headEnd/>
              <a:tailEnd/>
            </a:ln>
            <a:effectLst/>
          </p:spPr>
          <p:txBody>
            <a:bodyPr/>
            <a:lstStyle/>
            <a:p>
              <a:endParaRPr lang="en-US"/>
            </a:p>
          </p:txBody>
        </p:sp>
        <p:sp>
          <p:nvSpPr>
            <p:cNvPr id="25611" name="Freeform 11"/>
            <p:cNvSpPr>
              <a:spLocks/>
            </p:cNvSpPr>
            <p:nvPr/>
          </p:nvSpPr>
          <p:spPr bwMode="auto">
            <a:xfrm>
              <a:off x="2966" y="2396"/>
              <a:ext cx="318" cy="422"/>
            </a:xfrm>
            <a:custGeom>
              <a:avLst/>
              <a:gdLst/>
              <a:ahLst/>
              <a:cxnLst>
                <a:cxn ang="0">
                  <a:pos x="92" y="421"/>
                </a:cxn>
                <a:cxn ang="0">
                  <a:pos x="163" y="399"/>
                </a:cxn>
                <a:cxn ang="0">
                  <a:pos x="218" y="357"/>
                </a:cxn>
                <a:cxn ang="0">
                  <a:pos x="263" y="316"/>
                </a:cxn>
                <a:cxn ang="0">
                  <a:pos x="300" y="265"/>
                </a:cxn>
                <a:cxn ang="0">
                  <a:pos x="317" y="203"/>
                </a:cxn>
                <a:cxn ang="0">
                  <a:pos x="316" y="139"/>
                </a:cxn>
                <a:cxn ang="0">
                  <a:pos x="299" y="95"/>
                </a:cxn>
                <a:cxn ang="0">
                  <a:pos x="276" y="64"/>
                </a:cxn>
                <a:cxn ang="0">
                  <a:pos x="241" y="36"/>
                </a:cxn>
                <a:cxn ang="0">
                  <a:pos x="218" y="14"/>
                </a:cxn>
                <a:cxn ang="0">
                  <a:pos x="180" y="0"/>
                </a:cxn>
                <a:cxn ang="0">
                  <a:pos x="61" y="52"/>
                </a:cxn>
                <a:cxn ang="0">
                  <a:pos x="106" y="93"/>
                </a:cxn>
                <a:cxn ang="0">
                  <a:pos x="137" y="130"/>
                </a:cxn>
                <a:cxn ang="0">
                  <a:pos x="159" y="159"/>
                </a:cxn>
                <a:cxn ang="0">
                  <a:pos x="176" y="196"/>
                </a:cxn>
                <a:cxn ang="0">
                  <a:pos x="176" y="246"/>
                </a:cxn>
                <a:cxn ang="0">
                  <a:pos x="145" y="279"/>
                </a:cxn>
                <a:cxn ang="0">
                  <a:pos x="105" y="309"/>
                </a:cxn>
                <a:cxn ang="0">
                  <a:pos x="50" y="342"/>
                </a:cxn>
                <a:cxn ang="0">
                  <a:pos x="0" y="369"/>
                </a:cxn>
                <a:cxn ang="0">
                  <a:pos x="92" y="421"/>
                </a:cxn>
              </a:cxnLst>
              <a:rect l="0" t="0" r="r" b="b"/>
              <a:pathLst>
                <a:path w="318" h="422">
                  <a:moveTo>
                    <a:pt x="92" y="421"/>
                  </a:moveTo>
                  <a:lnTo>
                    <a:pt x="163" y="399"/>
                  </a:lnTo>
                  <a:lnTo>
                    <a:pt x="218" y="357"/>
                  </a:lnTo>
                  <a:lnTo>
                    <a:pt x="263" y="316"/>
                  </a:lnTo>
                  <a:lnTo>
                    <a:pt x="300" y="265"/>
                  </a:lnTo>
                  <a:lnTo>
                    <a:pt x="317" y="203"/>
                  </a:lnTo>
                  <a:lnTo>
                    <a:pt x="316" y="139"/>
                  </a:lnTo>
                  <a:lnTo>
                    <a:pt x="299" y="95"/>
                  </a:lnTo>
                  <a:lnTo>
                    <a:pt x="276" y="64"/>
                  </a:lnTo>
                  <a:lnTo>
                    <a:pt x="241" y="36"/>
                  </a:lnTo>
                  <a:lnTo>
                    <a:pt x="218" y="14"/>
                  </a:lnTo>
                  <a:lnTo>
                    <a:pt x="180" y="0"/>
                  </a:lnTo>
                  <a:lnTo>
                    <a:pt x="61" y="52"/>
                  </a:lnTo>
                  <a:lnTo>
                    <a:pt x="106" y="93"/>
                  </a:lnTo>
                  <a:lnTo>
                    <a:pt x="137" y="130"/>
                  </a:lnTo>
                  <a:lnTo>
                    <a:pt x="159" y="159"/>
                  </a:lnTo>
                  <a:lnTo>
                    <a:pt x="176" y="196"/>
                  </a:lnTo>
                  <a:lnTo>
                    <a:pt x="176" y="246"/>
                  </a:lnTo>
                  <a:lnTo>
                    <a:pt x="145" y="279"/>
                  </a:lnTo>
                  <a:lnTo>
                    <a:pt x="105" y="309"/>
                  </a:lnTo>
                  <a:lnTo>
                    <a:pt x="50" y="342"/>
                  </a:lnTo>
                  <a:lnTo>
                    <a:pt x="0" y="369"/>
                  </a:lnTo>
                  <a:lnTo>
                    <a:pt x="92" y="421"/>
                  </a:lnTo>
                </a:path>
              </a:pathLst>
            </a:custGeom>
            <a:solidFill>
              <a:schemeClr val="bg1"/>
            </a:solidFill>
            <a:ln w="9525" cap="rnd">
              <a:noFill/>
              <a:round/>
              <a:headEnd/>
              <a:tailEnd/>
            </a:ln>
            <a:effectLst/>
          </p:spPr>
          <p:txBody>
            <a:bodyPr/>
            <a:lstStyle/>
            <a:p>
              <a:endParaRPr lang="en-US"/>
            </a:p>
          </p:txBody>
        </p:sp>
        <p:sp>
          <p:nvSpPr>
            <p:cNvPr id="25612" name="Freeform 12"/>
            <p:cNvSpPr>
              <a:spLocks/>
            </p:cNvSpPr>
            <p:nvPr/>
          </p:nvSpPr>
          <p:spPr bwMode="auto">
            <a:xfrm>
              <a:off x="2308" y="1190"/>
              <a:ext cx="1404" cy="1153"/>
            </a:xfrm>
            <a:custGeom>
              <a:avLst/>
              <a:gdLst/>
              <a:ahLst/>
              <a:cxnLst>
                <a:cxn ang="0">
                  <a:pos x="466" y="1084"/>
                </a:cxn>
                <a:cxn ang="0">
                  <a:pos x="370" y="1066"/>
                </a:cxn>
                <a:cxn ang="0">
                  <a:pos x="299" y="1035"/>
                </a:cxn>
                <a:cxn ang="0">
                  <a:pos x="257" y="1002"/>
                </a:cxn>
                <a:cxn ang="0">
                  <a:pos x="220" y="956"/>
                </a:cxn>
                <a:cxn ang="0">
                  <a:pos x="209" y="914"/>
                </a:cxn>
                <a:cxn ang="0">
                  <a:pos x="215" y="873"/>
                </a:cxn>
                <a:cxn ang="0">
                  <a:pos x="231" y="836"/>
                </a:cxn>
                <a:cxn ang="0">
                  <a:pos x="273" y="798"/>
                </a:cxn>
                <a:cxn ang="0">
                  <a:pos x="330" y="774"/>
                </a:cxn>
                <a:cxn ang="0">
                  <a:pos x="400" y="748"/>
                </a:cxn>
                <a:cxn ang="0">
                  <a:pos x="1110" y="499"/>
                </a:cxn>
                <a:cxn ang="0">
                  <a:pos x="1207" y="451"/>
                </a:cxn>
                <a:cxn ang="0">
                  <a:pos x="1289" y="398"/>
                </a:cxn>
                <a:cxn ang="0">
                  <a:pos x="1344" y="356"/>
                </a:cxn>
                <a:cxn ang="0">
                  <a:pos x="1381" y="310"/>
                </a:cxn>
                <a:cxn ang="0">
                  <a:pos x="1403" y="249"/>
                </a:cxn>
                <a:cxn ang="0">
                  <a:pos x="1401" y="185"/>
                </a:cxn>
                <a:cxn ang="0">
                  <a:pos x="1386" y="136"/>
                </a:cxn>
                <a:cxn ang="0">
                  <a:pos x="1370" y="90"/>
                </a:cxn>
                <a:cxn ang="0">
                  <a:pos x="1335" y="55"/>
                </a:cxn>
                <a:cxn ang="0">
                  <a:pos x="1280" y="18"/>
                </a:cxn>
                <a:cxn ang="0">
                  <a:pos x="1214" y="0"/>
                </a:cxn>
                <a:cxn ang="0">
                  <a:pos x="1172" y="4"/>
                </a:cxn>
                <a:cxn ang="0">
                  <a:pos x="1111" y="7"/>
                </a:cxn>
                <a:cxn ang="0">
                  <a:pos x="1053" y="20"/>
                </a:cxn>
                <a:cxn ang="0">
                  <a:pos x="989" y="46"/>
                </a:cxn>
                <a:cxn ang="0">
                  <a:pos x="939" y="79"/>
                </a:cxn>
                <a:cxn ang="0">
                  <a:pos x="899" y="106"/>
                </a:cxn>
                <a:cxn ang="0">
                  <a:pos x="878" y="149"/>
                </a:cxn>
                <a:cxn ang="0">
                  <a:pos x="897" y="187"/>
                </a:cxn>
                <a:cxn ang="0">
                  <a:pos x="939" y="183"/>
                </a:cxn>
                <a:cxn ang="0">
                  <a:pos x="987" y="171"/>
                </a:cxn>
                <a:cxn ang="0">
                  <a:pos x="1033" y="158"/>
                </a:cxn>
                <a:cxn ang="0">
                  <a:pos x="1069" y="150"/>
                </a:cxn>
                <a:cxn ang="0">
                  <a:pos x="1111" y="150"/>
                </a:cxn>
                <a:cxn ang="0">
                  <a:pos x="1154" y="163"/>
                </a:cxn>
                <a:cxn ang="0">
                  <a:pos x="1183" y="204"/>
                </a:cxn>
                <a:cxn ang="0">
                  <a:pos x="1179" y="248"/>
                </a:cxn>
                <a:cxn ang="0">
                  <a:pos x="1157" y="286"/>
                </a:cxn>
                <a:cxn ang="0">
                  <a:pos x="1121" y="323"/>
                </a:cxn>
                <a:cxn ang="0">
                  <a:pos x="1047" y="361"/>
                </a:cxn>
                <a:cxn ang="0">
                  <a:pos x="908" y="415"/>
                </a:cxn>
                <a:cxn ang="0">
                  <a:pos x="194" y="675"/>
                </a:cxn>
                <a:cxn ang="0">
                  <a:pos x="123" y="715"/>
                </a:cxn>
                <a:cxn ang="0">
                  <a:pos x="68" y="763"/>
                </a:cxn>
                <a:cxn ang="0">
                  <a:pos x="29" y="809"/>
                </a:cxn>
                <a:cxn ang="0">
                  <a:pos x="6" y="858"/>
                </a:cxn>
                <a:cxn ang="0">
                  <a:pos x="0" y="912"/>
                </a:cxn>
                <a:cxn ang="0">
                  <a:pos x="8" y="952"/>
                </a:cxn>
                <a:cxn ang="0">
                  <a:pos x="22" y="992"/>
                </a:cxn>
                <a:cxn ang="0">
                  <a:pos x="59" y="1036"/>
                </a:cxn>
                <a:cxn ang="0">
                  <a:pos x="127" y="1095"/>
                </a:cxn>
                <a:cxn ang="0">
                  <a:pos x="198" y="1135"/>
                </a:cxn>
                <a:cxn ang="0">
                  <a:pos x="273" y="1152"/>
                </a:cxn>
                <a:cxn ang="0">
                  <a:pos x="466" y="1084"/>
                </a:cxn>
              </a:cxnLst>
              <a:rect l="0" t="0" r="r" b="b"/>
              <a:pathLst>
                <a:path w="1404" h="1153">
                  <a:moveTo>
                    <a:pt x="466" y="1084"/>
                  </a:moveTo>
                  <a:lnTo>
                    <a:pt x="370" y="1066"/>
                  </a:lnTo>
                  <a:lnTo>
                    <a:pt x="299" y="1035"/>
                  </a:lnTo>
                  <a:lnTo>
                    <a:pt x="257" y="1002"/>
                  </a:lnTo>
                  <a:lnTo>
                    <a:pt x="220" y="956"/>
                  </a:lnTo>
                  <a:lnTo>
                    <a:pt x="209" y="914"/>
                  </a:lnTo>
                  <a:lnTo>
                    <a:pt x="215" y="873"/>
                  </a:lnTo>
                  <a:lnTo>
                    <a:pt x="231" y="836"/>
                  </a:lnTo>
                  <a:lnTo>
                    <a:pt x="273" y="798"/>
                  </a:lnTo>
                  <a:lnTo>
                    <a:pt x="330" y="774"/>
                  </a:lnTo>
                  <a:lnTo>
                    <a:pt x="400" y="748"/>
                  </a:lnTo>
                  <a:lnTo>
                    <a:pt x="1110" y="499"/>
                  </a:lnTo>
                  <a:lnTo>
                    <a:pt x="1207" y="451"/>
                  </a:lnTo>
                  <a:lnTo>
                    <a:pt x="1289" y="398"/>
                  </a:lnTo>
                  <a:lnTo>
                    <a:pt x="1344" y="356"/>
                  </a:lnTo>
                  <a:lnTo>
                    <a:pt x="1381" y="310"/>
                  </a:lnTo>
                  <a:lnTo>
                    <a:pt x="1403" y="249"/>
                  </a:lnTo>
                  <a:lnTo>
                    <a:pt x="1401" y="185"/>
                  </a:lnTo>
                  <a:lnTo>
                    <a:pt x="1386" y="136"/>
                  </a:lnTo>
                  <a:lnTo>
                    <a:pt x="1370" y="90"/>
                  </a:lnTo>
                  <a:lnTo>
                    <a:pt x="1335" y="55"/>
                  </a:lnTo>
                  <a:lnTo>
                    <a:pt x="1280" y="18"/>
                  </a:lnTo>
                  <a:lnTo>
                    <a:pt x="1214" y="0"/>
                  </a:lnTo>
                  <a:lnTo>
                    <a:pt x="1172" y="4"/>
                  </a:lnTo>
                  <a:lnTo>
                    <a:pt x="1111" y="7"/>
                  </a:lnTo>
                  <a:lnTo>
                    <a:pt x="1053" y="20"/>
                  </a:lnTo>
                  <a:lnTo>
                    <a:pt x="989" y="46"/>
                  </a:lnTo>
                  <a:lnTo>
                    <a:pt x="939" y="79"/>
                  </a:lnTo>
                  <a:lnTo>
                    <a:pt x="899" y="106"/>
                  </a:lnTo>
                  <a:lnTo>
                    <a:pt x="878" y="149"/>
                  </a:lnTo>
                  <a:lnTo>
                    <a:pt x="897" y="187"/>
                  </a:lnTo>
                  <a:lnTo>
                    <a:pt x="939" y="183"/>
                  </a:lnTo>
                  <a:lnTo>
                    <a:pt x="987" y="171"/>
                  </a:lnTo>
                  <a:lnTo>
                    <a:pt x="1033" y="158"/>
                  </a:lnTo>
                  <a:lnTo>
                    <a:pt x="1069" y="150"/>
                  </a:lnTo>
                  <a:lnTo>
                    <a:pt x="1111" y="150"/>
                  </a:lnTo>
                  <a:lnTo>
                    <a:pt x="1154" y="163"/>
                  </a:lnTo>
                  <a:lnTo>
                    <a:pt x="1183" y="204"/>
                  </a:lnTo>
                  <a:lnTo>
                    <a:pt x="1179" y="248"/>
                  </a:lnTo>
                  <a:lnTo>
                    <a:pt x="1157" y="286"/>
                  </a:lnTo>
                  <a:lnTo>
                    <a:pt x="1121" y="323"/>
                  </a:lnTo>
                  <a:lnTo>
                    <a:pt x="1047" y="361"/>
                  </a:lnTo>
                  <a:lnTo>
                    <a:pt x="908" y="415"/>
                  </a:lnTo>
                  <a:lnTo>
                    <a:pt x="194" y="675"/>
                  </a:lnTo>
                  <a:lnTo>
                    <a:pt x="123" y="715"/>
                  </a:lnTo>
                  <a:lnTo>
                    <a:pt x="68" y="763"/>
                  </a:lnTo>
                  <a:lnTo>
                    <a:pt x="29" y="809"/>
                  </a:lnTo>
                  <a:lnTo>
                    <a:pt x="6" y="858"/>
                  </a:lnTo>
                  <a:lnTo>
                    <a:pt x="0" y="912"/>
                  </a:lnTo>
                  <a:lnTo>
                    <a:pt x="8" y="952"/>
                  </a:lnTo>
                  <a:lnTo>
                    <a:pt x="22" y="992"/>
                  </a:lnTo>
                  <a:lnTo>
                    <a:pt x="59" y="1036"/>
                  </a:lnTo>
                  <a:lnTo>
                    <a:pt x="127" y="1095"/>
                  </a:lnTo>
                  <a:lnTo>
                    <a:pt x="198" y="1135"/>
                  </a:lnTo>
                  <a:lnTo>
                    <a:pt x="273" y="1152"/>
                  </a:lnTo>
                  <a:lnTo>
                    <a:pt x="466" y="1084"/>
                  </a:lnTo>
                </a:path>
              </a:pathLst>
            </a:custGeom>
            <a:solidFill>
              <a:schemeClr val="bg1"/>
            </a:solidFill>
            <a:ln w="9525" cap="rnd">
              <a:noFill/>
              <a:round/>
              <a:headEnd/>
              <a:tailEnd/>
            </a:ln>
            <a:effectLst/>
          </p:spPr>
          <p:txBody>
            <a:bodyPr/>
            <a:lstStyle/>
            <a:p>
              <a:endParaRPr lang="en-US"/>
            </a:p>
          </p:txBody>
        </p:sp>
        <p:sp>
          <p:nvSpPr>
            <p:cNvPr id="25613" name="Freeform 13"/>
            <p:cNvSpPr>
              <a:spLocks/>
            </p:cNvSpPr>
            <p:nvPr/>
          </p:nvSpPr>
          <p:spPr bwMode="auto">
            <a:xfrm>
              <a:off x="2711" y="3280"/>
              <a:ext cx="368" cy="422"/>
            </a:xfrm>
            <a:custGeom>
              <a:avLst/>
              <a:gdLst/>
              <a:ahLst/>
              <a:cxnLst>
                <a:cxn ang="0">
                  <a:pos x="367" y="421"/>
                </a:cxn>
                <a:cxn ang="0">
                  <a:pos x="171" y="340"/>
                </a:cxn>
                <a:cxn ang="0">
                  <a:pos x="117" y="304"/>
                </a:cxn>
                <a:cxn ang="0">
                  <a:pos x="73" y="265"/>
                </a:cxn>
                <a:cxn ang="0">
                  <a:pos x="31" y="219"/>
                </a:cxn>
                <a:cxn ang="0">
                  <a:pos x="9" y="179"/>
                </a:cxn>
                <a:cxn ang="0">
                  <a:pos x="0" y="137"/>
                </a:cxn>
                <a:cxn ang="0">
                  <a:pos x="2" y="95"/>
                </a:cxn>
                <a:cxn ang="0">
                  <a:pos x="19" y="51"/>
                </a:cxn>
                <a:cxn ang="0">
                  <a:pos x="44" y="0"/>
                </a:cxn>
                <a:cxn ang="0">
                  <a:pos x="120" y="52"/>
                </a:cxn>
                <a:cxn ang="0">
                  <a:pos x="95" y="98"/>
                </a:cxn>
                <a:cxn ang="0">
                  <a:pos x="95" y="143"/>
                </a:cxn>
                <a:cxn ang="0">
                  <a:pos x="122" y="191"/>
                </a:cxn>
                <a:cxn ang="0">
                  <a:pos x="162" y="235"/>
                </a:cxn>
                <a:cxn ang="0">
                  <a:pos x="223" y="284"/>
                </a:cxn>
                <a:cxn ang="0">
                  <a:pos x="290" y="317"/>
                </a:cxn>
                <a:cxn ang="0">
                  <a:pos x="332" y="351"/>
                </a:cxn>
                <a:cxn ang="0">
                  <a:pos x="351" y="378"/>
                </a:cxn>
                <a:cxn ang="0">
                  <a:pos x="367" y="421"/>
                </a:cxn>
              </a:cxnLst>
              <a:rect l="0" t="0" r="r" b="b"/>
              <a:pathLst>
                <a:path w="368" h="422">
                  <a:moveTo>
                    <a:pt x="367" y="421"/>
                  </a:moveTo>
                  <a:lnTo>
                    <a:pt x="171" y="340"/>
                  </a:lnTo>
                  <a:lnTo>
                    <a:pt x="117" y="304"/>
                  </a:lnTo>
                  <a:lnTo>
                    <a:pt x="73" y="265"/>
                  </a:lnTo>
                  <a:lnTo>
                    <a:pt x="31" y="219"/>
                  </a:lnTo>
                  <a:lnTo>
                    <a:pt x="9" y="179"/>
                  </a:lnTo>
                  <a:lnTo>
                    <a:pt x="0" y="137"/>
                  </a:lnTo>
                  <a:lnTo>
                    <a:pt x="2" y="95"/>
                  </a:lnTo>
                  <a:lnTo>
                    <a:pt x="19" y="51"/>
                  </a:lnTo>
                  <a:lnTo>
                    <a:pt x="44" y="0"/>
                  </a:lnTo>
                  <a:lnTo>
                    <a:pt x="120" y="52"/>
                  </a:lnTo>
                  <a:lnTo>
                    <a:pt x="95" y="98"/>
                  </a:lnTo>
                  <a:lnTo>
                    <a:pt x="95" y="143"/>
                  </a:lnTo>
                  <a:lnTo>
                    <a:pt x="122" y="191"/>
                  </a:lnTo>
                  <a:lnTo>
                    <a:pt x="162" y="235"/>
                  </a:lnTo>
                  <a:lnTo>
                    <a:pt x="223" y="284"/>
                  </a:lnTo>
                  <a:lnTo>
                    <a:pt x="290" y="317"/>
                  </a:lnTo>
                  <a:lnTo>
                    <a:pt x="332" y="351"/>
                  </a:lnTo>
                  <a:lnTo>
                    <a:pt x="351" y="378"/>
                  </a:lnTo>
                  <a:lnTo>
                    <a:pt x="367" y="421"/>
                  </a:lnTo>
                </a:path>
              </a:pathLst>
            </a:custGeom>
            <a:solidFill>
              <a:schemeClr val="bg1"/>
            </a:solidFill>
            <a:ln w="9525" cap="rnd">
              <a:noFill/>
              <a:round/>
              <a:headEnd/>
              <a:tailEnd/>
            </a:ln>
            <a:effectLst/>
          </p:spPr>
          <p:txBody>
            <a:bodyPr/>
            <a:lstStyle/>
            <a:p>
              <a:endParaRPr lang="en-US"/>
            </a:p>
          </p:txBody>
        </p:sp>
        <p:sp>
          <p:nvSpPr>
            <p:cNvPr id="25614" name="Freeform 14"/>
            <p:cNvSpPr>
              <a:spLocks/>
            </p:cNvSpPr>
            <p:nvPr/>
          </p:nvSpPr>
          <p:spPr bwMode="auto">
            <a:xfrm>
              <a:off x="2432" y="1792"/>
              <a:ext cx="989" cy="1439"/>
            </a:xfrm>
            <a:custGeom>
              <a:avLst/>
              <a:gdLst/>
              <a:ahLst/>
              <a:cxnLst>
                <a:cxn ang="0">
                  <a:pos x="525" y="1438"/>
                </a:cxn>
                <a:cxn ang="0">
                  <a:pos x="582" y="1409"/>
                </a:cxn>
                <a:cxn ang="0">
                  <a:pos x="647" y="1355"/>
                </a:cxn>
                <a:cxn ang="0">
                  <a:pos x="670" y="1304"/>
                </a:cxn>
                <a:cxn ang="0">
                  <a:pos x="686" y="1255"/>
                </a:cxn>
                <a:cxn ang="0">
                  <a:pos x="677" y="1198"/>
                </a:cxn>
                <a:cxn ang="0">
                  <a:pos x="637" y="1125"/>
                </a:cxn>
                <a:cxn ang="0">
                  <a:pos x="609" y="1092"/>
                </a:cxn>
                <a:cxn ang="0">
                  <a:pos x="569" y="1063"/>
                </a:cxn>
                <a:cxn ang="0">
                  <a:pos x="259" y="905"/>
                </a:cxn>
                <a:cxn ang="0">
                  <a:pos x="201" y="863"/>
                </a:cxn>
                <a:cxn ang="0">
                  <a:pos x="177" y="843"/>
                </a:cxn>
                <a:cxn ang="0">
                  <a:pos x="160" y="800"/>
                </a:cxn>
                <a:cxn ang="0">
                  <a:pos x="171" y="766"/>
                </a:cxn>
                <a:cxn ang="0">
                  <a:pos x="215" y="738"/>
                </a:cxn>
                <a:cxn ang="0">
                  <a:pos x="294" y="709"/>
                </a:cxn>
                <a:cxn ang="0">
                  <a:pos x="780" y="521"/>
                </a:cxn>
                <a:cxn ang="0">
                  <a:pos x="856" y="471"/>
                </a:cxn>
                <a:cxn ang="0">
                  <a:pos x="918" y="417"/>
                </a:cxn>
                <a:cxn ang="0">
                  <a:pos x="953" y="379"/>
                </a:cxn>
                <a:cxn ang="0">
                  <a:pos x="984" y="334"/>
                </a:cxn>
                <a:cxn ang="0">
                  <a:pos x="988" y="274"/>
                </a:cxn>
                <a:cxn ang="0">
                  <a:pos x="972" y="214"/>
                </a:cxn>
                <a:cxn ang="0">
                  <a:pos x="953" y="167"/>
                </a:cxn>
                <a:cxn ang="0">
                  <a:pos x="920" y="126"/>
                </a:cxn>
                <a:cxn ang="0">
                  <a:pos x="875" y="85"/>
                </a:cxn>
                <a:cxn ang="0">
                  <a:pos x="828" y="50"/>
                </a:cxn>
                <a:cxn ang="0">
                  <a:pos x="803" y="29"/>
                </a:cxn>
                <a:cxn ang="0">
                  <a:pos x="756" y="0"/>
                </a:cxn>
                <a:cxn ang="0">
                  <a:pos x="588" y="61"/>
                </a:cxn>
                <a:cxn ang="0">
                  <a:pos x="649" y="104"/>
                </a:cxn>
                <a:cxn ang="0">
                  <a:pos x="694" y="145"/>
                </a:cxn>
                <a:cxn ang="0">
                  <a:pos x="739" y="182"/>
                </a:cxn>
                <a:cxn ang="0">
                  <a:pos x="780" y="223"/>
                </a:cxn>
                <a:cxn ang="0">
                  <a:pos x="803" y="272"/>
                </a:cxn>
                <a:cxn ang="0">
                  <a:pos x="787" y="323"/>
                </a:cxn>
                <a:cxn ang="0">
                  <a:pos x="729" y="369"/>
                </a:cxn>
                <a:cxn ang="0">
                  <a:pos x="639" y="413"/>
                </a:cxn>
                <a:cxn ang="0">
                  <a:pos x="212" y="589"/>
                </a:cxn>
                <a:cxn ang="0">
                  <a:pos x="160" y="608"/>
                </a:cxn>
                <a:cxn ang="0">
                  <a:pos x="88" y="653"/>
                </a:cxn>
                <a:cxn ang="0">
                  <a:pos x="43" y="698"/>
                </a:cxn>
                <a:cxn ang="0">
                  <a:pos x="9" y="755"/>
                </a:cxn>
                <a:cxn ang="0">
                  <a:pos x="0" y="820"/>
                </a:cxn>
                <a:cxn ang="0">
                  <a:pos x="10" y="872"/>
                </a:cxn>
                <a:cxn ang="0">
                  <a:pos x="40" y="914"/>
                </a:cxn>
                <a:cxn ang="0">
                  <a:pos x="84" y="949"/>
                </a:cxn>
                <a:cxn ang="0">
                  <a:pos x="159" y="999"/>
                </a:cxn>
                <a:cxn ang="0">
                  <a:pos x="487" y="1164"/>
                </a:cxn>
                <a:cxn ang="0">
                  <a:pos x="530" y="1197"/>
                </a:cxn>
                <a:cxn ang="0">
                  <a:pos x="569" y="1236"/>
                </a:cxn>
                <a:cxn ang="0">
                  <a:pos x="557" y="1292"/>
                </a:cxn>
                <a:cxn ang="0">
                  <a:pos x="502" y="1354"/>
                </a:cxn>
                <a:cxn ang="0">
                  <a:pos x="434" y="1394"/>
                </a:cxn>
                <a:cxn ang="0">
                  <a:pos x="525" y="1438"/>
                </a:cxn>
              </a:cxnLst>
              <a:rect l="0" t="0" r="r" b="b"/>
              <a:pathLst>
                <a:path w="989" h="1439">
                  <a:moveTo>
                    <a:pt x="525" y="1438"/>
                  </a:moveTo>
                  <a:lnTo>
                    <a:pt x="582" y="1409"/>
                  </a:lnTo>
                  <a:lnTo>
                    <a:pt x="647" y="1355"/>
                  </a:lnTo>
                  <a:lnTo>
                    <a:pt x="670" y="1304"/>
                  </a:lnTo>
                  <a:lnTo>
                    <a:pt x="686" y="1255"/>
                  </a:lnTo>
                  <a:lnTo>
                    <a:pt x="677" y="1198"/>
                  </a:lnTo>
                  <a:lnTo>
                    <a:pt x="637" y="1125"/>
                  </a:lnTo>
                  <a:lnTo>
                    <a:pt x="609" y="1092"/>
                  </a:lnTo>
                  <a:lnTo>
                    <a:pt x="569" y="1063"/>
                  </a:lnTo>
                  <a:lnTo>
                    <a:pt x="259" y="905"/>
                  </a:lnTo>
                  <a:lnTo>
                    <a:pt x="201" y="863"/>
                  </a:lnTo>
                  <a:lnTo>
                    <a:pt x="177" y="843"/>
                  </a:lnTo>
                  <a:lnTo>
                    <a:pt x="160" y="800"/>
                  </a:lnTo>
                  <a:lnTo>
                    <a:pt x="171" y="766"/>
                  </a:lnTo>
                  <a:lnTo>
                    <a:pt x="215" y="738"/>
                  </a:lnTo>
                  <a:lnTo>
                    <a:pt x="294" y="709"/>
                  </a:lnTo>
                  <a:lnTo>
                    <a:pt x="780" y="521"/>
                  </a:lnTo>
                  <a:lnTo>
                    <a:pt x="856" y="471"/>
                  </a:lnTo>
                  <a:lnTo>
                    <a:pt x="918" y="417"/>
                  </a:lnTo>
                  <a:lnTo>
                    <a:pt x="953" y="379"/>
                  </a:lnTo>
                  <a:lnTo>
                    <a:pt x="984" y="334"/>
                  </a:lnTo>
                  <a:lnTo>
                    <a:pt x="988" y="274"/>
                  </a:lnTo>
                  <a:lnTo>
                    <a:pt x="972" y="214"/>
                  </a:lnTo>
                  <a:lnTo>
                    <a:pt x="953" y="167"/>
                  </a:lnTo>
                  <a:lnTo>
                    <a:pt x="920" y="126"/>
                  </a:lnTo>
                  <a:lnTo>
                    <a:pt x="875" y="85"/>
                  </a:lnTo>
                  <a:lnTo>
                    <a:pt x="828" y="50"/>
                  </a:lnTo>
                  <a:lnTo>
                    <a:pt x="803" y="29"/>
                  </a:lnTo>
                  <a:lnTo>
                    <a:pt x="756" y="0"/>
                  </a:lnTo>
                  <a:lnTo>
                    <a:pt x="588" y="61"/>
                  </a:lnTo>
                  <a:lnTo>
                    <a:pt x="649" y="104"/>
                  </a:lnTo>
                  <a:lnTo>
                    <a:pt x="694" y="145"/>
                  </a:lnTo>
                  <a:lnTo>
                    <a:pt x="739" y="182"/>
                  </a:lnTo>
                  <a:lnTo>
                    <a:pt x="780" y="223"/>
                  </a:lnTo>
                  <a:lnTo>
                    <a:pt x="803" y="272"/>
                  </a:lnTo>
                  <a:lnTo>
                    <a:pt x="787" y="323"/>
                  </a:lnTo>
                  <a:lnTo>
                    <a:pt x="729" y="369"/>
                  </a:lnTo>
                  <a:lnTo>
                    <a:pt x="639" y="413"/>
                  </a:lnTo>
                  <a:lnTo>
                    <a:pt x="212" y="589"/>
                  </a:lnTo>
                  <a:lnTo>
                    <a:pt x="160" y="608"/>
                  </a:lnTo>
                  <a:lnTo>
                    <a:pt x="88" y="653"/>
                  </a:lnTo>
                  <a:lnTo>
                    <a:pt x="43" y="698"/>
                  </a:lnTo>
                  <a:lnTo>
                    <a:pt x="9" y="755"/>
                  </a:lnTo>
                  <a:lnTo>
                    <a:pt x="0" y="820"/>
                  </a:lnTo>
                  <a:lnTo>
                    <a:pt x="10" y="872"/>
                  </a:lnTo>
                  <a:lnTo>
                    <a:pt x="40" y="914"/>
                  </a:lnTo>
                  <a:lnTo>
                    <a:pt x="84" y="949"/>
                  </a:lnTo>
                  <a:lnTo>
                    <a:pt x="159" y="999"/>
                  </a:lnTo>
                  <a:lnTo>
                    <a:pt x="487" y="1164"/>
                  </a:lnTo>
                  <a:lnTo>
                    <a:pt x="530" y="1197"/>
                  </a:lnTo>
                  <a:lnTo>
                    <a:pt x="569" y="1236"/>
                  </a:lnTo>
                  <a:lnTo>
                    <a:pt x="557" y="1292"/>
                  </a:lnTo>
                  <a:lnTo>
                    <a:pt x="502" y="1354"/>
                  </a:lnTo>
                  <a:lnTo>
                    <a:pt x="434" y="1394"/>
                  </a:lnTo>
                  <a:lnTo>
                    <a:pt x="525" y="1438"/>
                  </a:lnTo>
                </a:path>
              </a:pathLst>
            </a:custGeom>
            <a:solidFill>
              <a:schemeClr val="bg1"/>
            </a:solidFill>
            <a:ln w="9525" cap="rnd">
              <a:noFill/>
              <a:round/>
              <a:headEnd/>
              <a:tailEnd/>
            </a:ln>
            <a:effectLst/>
          </p:spPr>
          <p:txBody>
            <a:bodyPr/>
            <a:lstStyle/>
            <a:p>
              <a:endParaRPr lang="en-US"/>
            </a:p>
          </p:txBody>
        </p:sp>
        <p:sp>
          <p:nvSpPr>
            <p:cNvPr id="25615" name="Freeform 15"/>
            <p:cNvSpPr>
              <a:spLocks/>
            </p:cNvSpPr>
            <p:nvPr/>
          </p:nvSpPr>
          <p:spPr bwMode="auto">
            <a:xfrm>
              <a:off x="2100" y="1162"/>
              <a:ext cx="669" cy="582"/>
            </a:xfrm>
            <a:custGeom>
              <a:avLst/>
              <a:gdLst/>
              <a:ahLst/>
              <a:cxnLst>
                <a:cxn ang="0">
                  <a:pos x="668" y="553"/>
                </a:cxn>
                <a:cxn ang="0">
                  <a:pos x="668" y="450"/>
                </a:cxn>
                <a:cxn ang="0">
                  <a:pos x="562" y="435"/>
                </a:cxn>
                <a:cxn ang="0">
                  <a:pos x="448" y="420"/>
                </a:cxn>
                <a:cxn ang="0">
                  <a:pos x="367" y="400"/>
                </a:cxn>
                <a:cxn ang="0">
                  <a:pos x="314" y="378"/>
                </a:cxn>
                <a:cxn ang="0">
                  <a:pos x="257" y="349"/>
                </a:cxn>
                <a:cxn ang="0">
                  <a:pos x="220" y="314"/>
                </a:cxn>
                <a:cxn ang="0">
                  <a:pos x="193" y="274"/>
                </a:cxn>
                <a:cxn ang="0">
                  <a:pos x="180" y="231"/>
                </a:cxn>
                <a:cxn ang="0">
                  <a:pos x="180" y="189"/>
                </a:cxn>
                <a:cxn ang="0">
                  <a:pos x="193" y="165"/>
                </a:cxn>
                <a:cxn ang="0">
                  <a:pos x="209" y="143"/>
                </a:cxn>
                <a:cxn ang="0">
                  <a:pos x="255" y="127"/>
                </a:cxn>
                <a:cxn ang="0">
                  <a:pos x="297" y="127"/>
                </a:cxn>
                <a:cxn ang="0">
                  <a:pos x="345" y="141"/>
                </a:cxn>
                <a:cxn ang="0">
                  <a:pos x="396" y="156"/>
                </a:cxn>
                <a:cxn ang="0">
                  <a:pos x="448" y="163"/>
                </a:cxn>
                <a:cxn ang="0">
                  <a:pos x="477" y="125"/>
                </a:cxn>
                <a:cxn ang="0">
                  <a:pos x="464" y="86"/>
                </a:cxn>
                <a:cxn ang="0">
                  <a:pos x="415" y="42"/>
                </a:cxn>
                <a:cxn ang="0">
                  <a:pos x="363" y="18"/>
                </a:cxn>
                <a:cxn ang="0">
                  <a:pos x="319" y="7"/>
                </a:cxn>
                <a:cxn ang="0">
                  <a:pos x="273" y="2"/>
                </a:cxn>
                <a:cxn ang="0">
                  <a:pos x="222" y="0"/>
                </a:cxn>
                <a:cxn ang="0">
                  <a:pos x="176" y="4"/>
                </a:cxn>
                <a:cxn ang="0">
                  <a:pos x="136" y="15"/>
                </a:cxn>
                <a:cxn ang="0">
                  <a:pos x="86" y="33"/>
                </a:cxn>
                <a:cxn ang="0">
                  <a:pos x="50" y="66"/>
                </a:cxn>
                <a:cxn ang="0">
                  <a:pos x="22" y="99"/>
                </a:cxn>
                <a:cxn ang="0">
                  <a:pos x="6" y="145"/>
                </a:cxn>
                <a:cxn ang="0">
                  <a:pos x="0" y="189"/>
                </a:cxn>
                <a:cxn ang="0">
                  <a:pos x="9" y="237"/>
                </a:cxn>
                <a:cxn ang="0">
                  <a:pos x="22" y="285"/>
                </a:cxn>
                <a:cxn ang="0">
                  <a:pos x="50" y="330"/>
                </a:cxn>
                <a:cxn ang="0">
                  <a:pos x="81" y="375"/>
                </a:cxn>
                <a:cxn ang="0">
                  <a:pos x="125" y="419"/>
                </a:cxn>
                <a:cxn ang="0">
                  <a:pos x="169" y="457"/>
                </a:cxn>
                <a:cxn ang="0">
                  <a:pos x="217" y="488"/>
                </a:cxn>
                <a:cxn ang="0">
                  <a:pos x="266" y="514"/>
                </a:cxn>
                <a:cxn ang="0">
                  <a:pos x="310" y="534"/>
                </a:cxn>
                <a:cxn ang="0">
                  <a:pos x="369" y="549"/>
                </a:cxn>
                <a:cxn ang="0">
                  <a:pos x="437" y="568"/>
                </a:cxn>
                <a:cxn ang="0">
                  <a:pos x="516" y="581"/>
                </a:cxn>
                <a:cxn ang="0">
                  <a:pos x="595" y="577"/>
                </a:cxn>
                <a:cxn ang="0">
                  <a:pos x="668" y="553"/>
                </a:cxn>
              </a:cxnLst>
              <a:rect l="0" t="0" r="r" b="b"/>
              <a:pathLst>
                <a:path w="669" h="582">
                  <a:moveTo>
                    <a:pt x="668" y="553"/>
                  </a:moveTo>
                  <a:lnTo>
                    <a:pt x="668" y="450"/>
                  </a:lnTo>
                  <a:lnTo>
                    <a:pt x="562" y="435"/>
                  </a:lnTo>
                  <a:lnTo>
                    <a:pt x="448" y="420"/>
                  </a:lnTo>
                  <a:lnTo>
                    <a:pt x="367" y="400"/>
                  </a:lnTo>
                  <a:lnTo>
                    <a:pt x="314" y="378"/>
                  </a:lnTo>
                  <a:lnTo>
                    <a:pt x="257" y="349"/>
                  </a:lnTo>
                  <a:lnTo>
                    <a:pt x="220" y="314"/>
                  </a:lnTo>
                  <a:lnTo>
                    <a:pt x="193" y="274"/>
                  </a:lnTo>
                  <a:lnTo>
                    <a:pt x="180" y="231"/>
                  </a:lnTo>
                  <a:lnTo>
                    <a:pt x="180" y="189"/>
                  </a:lnTo>
                  <a:lnTo>
                    <a:pt x="193" y="165"/>
                  </a:lnTo>
                  <a:lnTo>
                    <a:pt x="209" y="143"/>
                  </a:lnTo>
                  <a:lnTo>
                    <a:pt x="255" y="127"/>
                  </a:lnTo>
                  <a:lnTo>
                    <a:pt x="297" y="127"/>
                  </a:lnTo>
                  <a:lnTo>
                    <a:pt x="345" y="141"/>
                  </a:lnTo>
                  <a:lnTo>
                    <a:pt x="396" y="156"/>
                  </a:lnTo>
                  <a:lnTo>
                    <a:pt x="448" y="163"/>
                  </a:lnTo>
                  <a:lnTo>
                    <a:pt x="477" y="125"/>
                  </a:lnTo>
                  <a:lnTo>
                    <a:pt x="464" y="86"/>
                  </a:lnTo>
                  <a:lnTo>
                    <a:pt x="415" y="42"/>
                  </a:lnTo>
                  <a:lnTo>
                    <a:pt x="363" y="18"/>
                  </a:lnTo>
                  <a:lnTo>
                    <a:pt x="319" y="7"/>
                  </a:lnTo>
                  <a:lnTo>
                    <a:pt x="273" y="2"/>
                  </a:lnTo>
                  <a:lnTo>
                    <a:pt x="222" y="0"/>
                  </a:lnTo>
                  <a:lnTo>
                    <a:pt x="176" y="4"/>
                  </a:lnTo>
                  <a:lnTo>
                    <a:pt x="136" y="15"/>
                  </a:lnTo>
                  <a:lnTo>
                    <a:pt x="86" y="33"/>
                  </a:lnTo>
                  <a:lnTo>
                    <a:pt x="50" y="66"/>
                  </a:lnTo>
                  <a:lnTo>
                    <a:pt x="22" y="99"/>
                  </a:lnTo>
                  <a:lnTo>
                    <a:pt x="6" y="145"/>
                  </a:lnTo>
                  <a:lnTo>
                    <a:pt x="0" y="189"/>
                  </a:lnTo>
                  <a:lnTo>
                    <a:pt x="9" y="237"/>
                  </a:lnTo>
                  <a:lnTo>
                    <a:pt x="22" y="285"/>
                  </a:lnTo>
                  <a:lnTo>
                    <a:pt x="50" y="330"/>
                  </a:lnTo>
                  <a:lnTo>
                    <a:pt x="81" y="375"/>
                  </a:lnTo>
                  <a:lnTo>
                    <a:pt x="125" y="419"/>
                  </a:lnTo>
                  <a:lnTo>
                    <a:pt x="169" y="457"/>
                  </a:lnTo>
                  <a:lnTo>
                    <a:pt x="217" y="488"/>
                  </a:lnTo>
                  <a:lnTo>
                    <a:pt x="266" y="514"/>
                  </a:lnTo>
                  <a:lnTo>
                    <a:pt x="310" y="534"/>
                  </a:lnTo>
                  <a:lnTo>
                    <a:pt x="369" y="549"/>
                  </a:lnTo>
                  <a:lnTo>
                    <a:pt x="437" y="568"/>
                  </a:lnTo>
                  <a:lnTo>
                    <a:pt x="516" y="581"/>
                  </a:lnTo>
                  <a:lnTo>
                    <a:pt x="595" y="577"/>
                  </a:lnTo>
                  <a:lnTo>
                    <a:pt x="668" y="553"/>
                  </a:lnTo>
                </a:path>
              </a:pathLst>
            </a:custGeom>
            <a:solidFill>
              <a:schemeClr val="bg1"/>
            </a:solidFill>
            <a:ln w="9525" cap="rnd">
              <a:noFill/>
              <a:round/>
              <a:headEnd/>
              <a:tailEnd/>
            </a:ln>
            <a:effectLst/>
          </p:spPr>
          <p:txBody>
            <a:bodyPr/>
            <a:lstStyle/>
            <a:p>
              <a:endParaRPr lang="en-US"/>
            </a:p>
          </p:txBody>
        </p:sp>
        <p:sp>
          <p:nvSpPr>
            <p:cNvPr id="25616" name="Freeform 16"/>
            <p:cNvSpPr>
              <a:spLocks/>
            </p:cNvSpPr>
            <p:nvPr/>
          </p:nvSpPr>
          <p:spPr bwMode="auto">
            <a:xfrm>
              <a:off x="1365" y="583"/>
              <a:ext cx="1413" cy="549"/>
            </a:xfrm>
            <a:custGeom>
              <a:avLst/>
              <a:gdLst/>
              <a:ahLst/>
              <a:cxnLst>
                <a:cxn ang="0">
                  <a:pos x="1412" y="548"/>
                </a:cxn>
                <a:cxn ang="0">
                  <a:pos x="1316" y="537"/>
                </a:cxn>
                <a:cxn ang="0">
                  <a:pos x="1237" y="524"/>
                </a:cxn>
                <a:cxn ang="0">
                  <a:pos x="1179" y="511"/>
                </a:cxn>
                <a:cxn ang="0">
                  <a:pos x="1118" y="499"/>
                </a:cxn>
                <a:cxn ang="0">
                  <a:pos x="1060" y="493"/>
                </a:cxn>
                <a:cxn ang="0">
                  <a:pos x="1000" y="495"/>
                </a:cxn>
                <a:cxn ang="0">
                  <a:pos x="939" y="499"/>
                </a:cxn>
                <a:cxn ang="0">
                  <a:pos x="894" y="482"/>
                </a:cxn>
                <a:cxn ang="0">
                  <a:pos x="962" y="440"/>
                </a:cxn>
                <a:cxn ang="0">
                  <a:pos x="1005" y="411"/>
                </a:cxn>
                <a:cxn ang="0">
                  <a:pos x="1043" y="381"/>
                </a:cxn>
                <a:cxn ang="0">
                  <a:pos x="1069" y="348"/>
                </a:cxn>
                <a:cxn ang="0">
                  <a:pos x="962" y="383"/>
                </a:cxn>
                <a:cxn ang="0">
                  <a:pos x="855" y="418"/>
                </a:cxn>
                <a:cxn ang="0">
                  <a:pos x="783" y="436"/>
                </a:cxn>
                <a:cxn ang="0">
                  <a:pos x="670" y="449"/>
                </a:cxn>
                <a:cxn ang="0">
                  <a:pos x="597" y="449"/>
                </a:cxn>
                <a:cxn ang="0">
                  <a:pos x="531" y="444"/>
                </a:cxn>
                <a:cxn ang="0">
                  <a:pos x="486" y="427"/>
                </a:cxn>
                <a:cxn ang="0">
                  <a:pos x="459" y="407"/>
                </a:cxn>
                <a:cxn ang="0">
                  <a:pos x="527" y="389"/>
                </a:cxn>
                <a:cxn ang="0">
                  <a:pos x="572" y="365"/>
                </a:cxn>
                <a:cxn ang="0">
                  <a:pos x="599" y="339"/>
                </a:cxn>
                <a:cxn ang="0">
                  <a:pos x="634" y="308"/>
                </a:cxn>
                <a:cxn ang="0">
                  <a:pos x="544" y="334"/>
                </a:cxn>
                <a:cxn ang="0">
                  <a:pos x="463" y="348"/>
                </a:cxn>
                <a:cxn ang="0">
                  <a:pos x="378" y="356"/>
                </a:cxn>
                <a:cxn ang="0">
                  <a:pos x="303" y="352"/>
                </a:cxn>
                <a:cxn ang="0">
                  <a:pos x="254" y="334"/>
                </a:cxn>
                <a:cxn ang="0">
                  <a:pos x="233" y="312"/>
                </a:cxn>
                <a:cxn ang="0">
                  <a:pos x="281" y="291"/>
                </a:cxn>
                <a:cxn ang="0">
                  <a:pos x="313" y="269"/>
                </a:cxn>
                <a:cxn ang="0">
                  <a:pos x="341" y="244"/>
                </a:cxn>
                <a:cxn ang="0">
                  <a:pos x="339" y="229"/>
                </a:cxn>
                <a:cxn ang="0">
                  <a:pos x="262" y="246"/>
                </a:cxn>
                <a:cxn ang="0">
                  <a:pos x="179" y="255"/>
                </a:cxn>
                <a:cxn ang="0">
                  <a:pos x="109" y="254"/>
                </a:cxn>
                <a:cxn ang="0">
                  <a:pos x="51" y="244"/>
                </a:cxn>
                <a:cxn ang="0">
                  <a:pos x="19" y="229"/>
                </a:cxn>
                <a:cxn ang="0">
                  <a:pos x="0" y="205"/>
                </a:cxn>
                <a:cxn ang="0">
                  <a:pos x="120" y="187"/>
                </a:cxn>
                <a:cxn ang="0">
                  <a:pos x="309" y="156"/>
                </a:cxn>
                <a:cxn ang="0">
                  <a:pos x="544" y="119"/>
                </a:cxn>
                <a:cxn ang="0">
                  <a:pos x="742" y="71"/>
                </a:cxn>
                <a:cxn ang="0">
                  <a:pos x="926" y="26"/>
                </a:cxn>
                <a:cxn ang="0">
                  <a:pos x="1020" y="9"/>
                </a:cxn>
                <a:cxn ang="0">
                  <a:pos x="1098" y="0"/>
                </a:cxn>
                <a:cxn ang="0">
                  <a:pos x="1165" y="2"/>
                </a:cxn>
                <a:cxn ang="0">
                  <a:pos x="1211" y="7"/>
                </a:cxn>
                <a:cxn ang="0">
                  <a:pos x="1254" y="27"/>
                </a:cxn>
                <a:cxn ang="0">
                  <a:pos x="1288" y="71"/>
                </a:cxn>
                <a:cxn ang="0">
                  <a:pos x="1301" y="117"/>
                </a:cxn>
                <a:cxn ang="0">
                  <a:pos x="1316" y="148"/>
                </a:cxn>
                <a:cxn ang="0">
                  <a:pos x="1344" y="159"/>
                </a:cxn>
                <a:cxn ang="0">
                  <a:pos x="1384" y="156"/>
                </a:cxn>
                <a:cxn ang="0">
                  <a:pos x="1412" y="145"/>
                </a:cxn>
                <a:cxn ang="0">
                  <a:pos x="1412" y="548"/>
                </a:cxn>
              </a:cxnLst>
              <a:rect l="0" t="0" r="r" b="b"/>
              <a:pathLst>
                <a:path w="1413" h="549">
                  <a:moveTo>
                    <a:pt x="1412" y="548"/>
                  </a:moveTo>
                  <a:lnTo>
                    <a:pt x="1316" y="537"/>
                  </a:lnTo>
                  <a:lnTo>
                    <a:pt x="1237" y="524"/>
                  </a:lnTo>
                  <a:lnTo>
                    <a:pt x="1179" y="511"/>
                  </a:lnTo>
                  <a:lnTo>
                    <a:pt x="1118" y="499"/>
                  </a:lnTo>
                  <a:lnTo>
                    <a:pt x="1060" y="493"/>
                  </a:lnTo>
                  <a:lnTo>
                    <a:pt x="1000" y="495"/>
                  </a:lnTo>
                  <a:lnTo>
                    <a:pt x="939" y="499"/>
                  </a:lnTo>
                  <a:lnTo>
                    <a:pt x="894" y="482"/>
                  </a:lnTo>
                  <a:lnTo>
                    <a:pt x="962" y="440"/>
                  </a:lnTo>
                  <a:lnTo>
                    <a:pt x="1005" y="411"/>
                  </a:lnTo>
                  <a:lnTo>
                    <a:pt x="1043" y="381"/>
                  </a:lnTo>
                  <a:lnTo>
                    <a:pt x="1069" y="348"/>
                  </a:lnTo>
                  <a:lnTo>
                    <a:pt x="962" y="383"/>
                  </a:lnTo>
                  <a:lnTo>
                    <a:pt x="855" y="418"/>
                  </a:lnTo>
                  <a:lnTo>
                    <a:pt x="783" y="436"/>
                  </a:lnTo>
                  <a:lnTo>
                    <a:pt x="670" y="449"/>
                  </a:lnTo>
                  <a:lnTo>
                    <a:pt x="597" y="449"/>
                  </a:lnTo>
                  <a:lnTo>
                    <a:pt x="531" y="444"/>
                  </a:lnTo>
                  <a:lnTo>
                    <a:pt x="486" y="427"/>
                  </a:lnTo>
                  <a:lnTo>
                    <a:pt x="459" y="407"/>
                  </a:lnTo>
                  <a:lnTo>
                    <a:pt x="527" y="389"/>
                  </a:lnTo>
                  <a:lnTo>
                    <a:pt x="572" y="365"/>
                  </a:lnTo>
                  <a:lnTo>
                    <a:pt x="599" y="339"/>
                  </a:lnTo>
                  <a:lnTo>
                    <a:pt x="634" y="308"/>
                  </a:lnTo>
                  <a:lnTo>
                    <a:pt x="544" y="334"/>
                  </a:lnTo>
                  <a:lnTo>
                    <a:pt x="463" y="348"/>
                  </a:lnTo>
                  <a:lnTo>
                    <a:pt x="378" y="356"/>
                  </a:lnTo>
                  <a:lnTo>
                    <a:pt x="303" y="352"/>
                  </a:lnTo>
                  <a:lnTo>
                    <a:pt x="254" y="334"/>
                  </a:lnTo>
                  <a:lnTo>
                    <a:pt x="233" y="312"/>
                  </a:lnTo>
                  <a:lnTo>
                    <a:pt x="281" y="291"/>
                  </a:lnTo>
                  <a:lnTo>
                    <a:pt x="313" y="269"/>
                  </a:lnTo>
                  <a:lnTo>
                    <a:pt x="341" y="244"/>
                  </a:lnTo>
                  <a:lnTo>
                    <a:pt x="339" y="229"/>
                  </a:lnTo>
                  <a:lnTo>
                    <a:pt x="262" y="246"/>
                  </a:lnTo>
                  <a:lnTo>
                    <a:pt x="179" y="255"/>
                  </a:lnTo>
                  <a:lnTo>
                    <a:pt x="109" y="254"/>
                  </a:lnTo>
                  <a:lnTo>
                    <a:pt x="51" y="244"/>
                  </a:lnTo>
                  <a:lnTo>
                    <a:pt x="19" y="229"/>
                  </a:lnTo>
                  <a:lnTo>
                    <a:pt x="0" y="205"/>
                  </a:lnTo>
                  <a:lnTo>
                    <a:pt x="120" y="187"/>
                  </a:lnTo>
                  <a:lnTo>
                    <a:pt x="309" y="156"/>
                  </a:lnTo>
                  <a:lnTo>
                    <a:pt x="544" y="119"/>
                  </a:lnTo>
                  <a:lnTo>
                    <a:pt x="742" y="71"/>
                  </a:lnTo>
                  <a:lnTo>
                    <a:pt x="926" y="26"/>
                  </a:lnTo>
                  <a:lnTo>
                    <a:pt x="1020" y="9"/>
                  </a:lnTo>
                  <a:lnTo>
                    <a:pt x="1098" y="0"/>
                  </a:lnTo>
                  <a:lnTo>
                    <a:pt x="1165" y="2"/>
                  </a:lnTo>
                  <a:lnTo>
                    <a:pt x="1211" y="7"/>
                  </a:lnTo>
                  <a:lnTo>
                    <a:pt x="1254" y="27"/>
                  </a:lnTo>
                  <a:lnTo>
                    <a:pt x="1288" y="71"/>
                  </a:lnTo>
                  <a:lnTo>
                    <a:pt x="1301" y="117"/>
                  </a:lnTo>
                  <a:lnTo>
                    <a:pt x="1316" y="148"/>
                  </a:lnTo>
                  <a:lnTo>
                    <a:pt x="1344" y="159"/>
                  </a:lnTo>
                  <a:lnTo>
                    <a:pt x="1384" y="156"/>
                  </a:lnTo>
                  <a:lnTo>
                    <a:pt x="1412" y="145"/>
                  </a:lnTo>
                  <a:lnTo>
                    <a:pt x="1412" y="548"/>
                  </a:lnTo>
                </a:path>
              </a:pathLst>
            </a:custGeom>
            <a:solidFill>
              <a:schemeClr val="bg1"/>
            </a:solidFill>
            <a:ln w="9525" cap="rnd">
              <a:noFill/>
              <a:round/>
              <a:headEnd/>
              <a:tailEnd/>
            </a:ln>
            <a:effectLst/>
          </p:spPr>
          <p:txBody>
            <a:bodyPr/>
            <a:lstStyle/>
            <a:p>
              <a:endParaRPr lang="en-US"/>
            </a:p>
          </p:txBody>
        </p:sp>
        <p:sp>
          <p:nvSpPr>
            <p:cNvPr id="25617" name="Oval 17"/>
            <p:cNvSpPr>
              <a:spLocks noChangeArrowheads="1"/>
            </p:cNvSpPr>
            <p:nvPr/>
          </p:nvSpPr>
          <p:spPr bwMode="auto">
            <a:xfrm>
              <a:off x="2785" y="355"/>
              <a:ext cx="187" cy="198"/>
            </a:xfrm>
            <a:prstGeom prst="ellipse">
              <a:avLst/>
            </a:prstGeom>
            <a:solidFill>
              <a:schemeClr val="bg1"/>
            </a:solidFill>
            <a:ln w="9525">
              <a:noFill/>
              <a:round/>
              <a:headEnd/>
              <a:tailEnd/>
            </a:ln>
            <a:effectLst/>
          </p:spPr>
          <p:txBody>
            <a:bodyPr wrap="none" anchor="ctr"/>
            <a:lstStyle/>
            <a:p>
              <a:endParaRPr lang="en-US"/>
            </a:p>
          </p:txBody>
        </p:sp>
        <p:sp>
          <p:nvSpPr>
            <p:cNvPr id="25618" name="Freeform 18"/>
            <p:cNvSpPr>
              <a:spLocks/>
            </p:cNvSpPr>
            <p:nvPr/>
          </p:nvSpPr>
          <p:spPr bwMode="auto">
            <a:xfrm>
              <a:off x="2976" y="583"/>
              <a:ext cx="1413" cy="549"/>
            </a:xfrm>
            <a:custGeom>
              <a:avLst/>
              <a:gdLst/>
              <a:ahLst/>
              <a:cxnLst>
                <a:cxn ang="0">
                  <a:pos x="0" y="548"/>
                </a:cxn>
                <a:cxn ang="0">
                  <a:pos x="96" y="537"/>
                </a:cxn>
                <a:cxn ang="0">
                  <a:pos x="175" y="524"/>
                </a:cxn>
                <a:cxn ang="0">
                  <a:pos x="233" y="511"/>
                </a:cxn>
                <a:cxn ang="0">
                  <a:pos x="294" y="499"/>
                </a:cxn>
                <a:cxn ang="0">
                  <a:pos x="352" y="493"/>
                </a:cxn>
                <a:cxn ang="0">
                  <a:pos x="412" y="495"/>
                </a:cxn>
                <a:cxn ang="0">
                  <a:pos x="473" y="499"/>
                </a:cxn>
                <a:cxn ang="0">
                  <a:pos x="518" y="482"/>
                </a:cxn>
                <a:cxn ang="0">
                  <a:pos x="450" y="440"/>
                </a:cxn>
                <a:cxn ang="0">
                  <a:pos x="407" y="411"/>
                </a:cxn>
                <a:cxn ang="0">
                  <a:pos x="369" y="381"/>
                </a:cxn>
                <a:cxn ang="0">
                  <a:pos x="343" y="348"/>
                </a:cxn>
                <a:cxn ang="0">
                  <a:pos x="450" y="383"/>
                </a:cxn>
                <a:cxn ang="0">
                  <a:pos x="557" y="418"/>
                </a:cxn>
                <a:cxn ang="0">
                  <a:pos x="629" y="436"/>
                </a:cxn>
                <a:cxn ang="0">
                  <a:pos x="742" y="449"/>
                </a:cxn>
                <a:cxn ang="0">
                  <a:pos x="815" y="449"/>
                </a:cxn>
                <a:cxn ang="0">
                  <a:pos x="881" y="444"/>
                </a:cxn>
                <a:cxn ang="0">
                  <a:pos x="926" y="427"/>
                </a:cxn>
                <a:cxn ang="0">
                  <a:pos x="953" y="407"/>
                </a:cxn>
                <a:cxn ang="0">
                  <a:pos x="885" y="389"/>
                </a:cxn>
                <a:cxn ang="0">
                  <a:pos x="840" y="365"/>
                </a:cxn>
                <a:cxn ang="0">
                  <a:pos x="809" y="339"/>
                </a:cxn>
                <a:cxn ang="0">
                  <a:pos x="778" y="308"/>
                </a:cxn>
                <a:cxn ang="0">
                  <a:pos x="868" y="334"/>
                </a:cxn>
                <a:cxn ang="0">
                  <a:pos x="949" y="348"/>
                </a:cxn>
                <a:cxn ang="0">
                  <a:pos x="1034" y="356"/>
                </a:cxn>
                <a:cxn ang="0">
                  <a:pos x="1109" y="352"/>
                </a:cxn>
                <a:cxn ang="0">
                  <a:pos x="1158" y="334"/>
                </a:cxn>
                <a:cxn ang="0">
                  <a:pos x="1179" y="312"/>
                </a:cxn>
                <a:cxn ang="0">
                  <a:pos x="1131" y="291"/>
                </a:cxn>
                <a:cxn ang="0">
                  <a:pos x="1099" y="269"/>
                </a:cxn>
                <a:cxn ang="0">
                  <a:pos x="1071" y="244"/>
                </a:cxn>
                <a:cxn ang="0">
                  <a:pos x="1073" y="229"/>
                </a:cxn>
                <a:cxn ang="0">
                  <a:pos x="1150" y="246"/>
                </a:cxn>
                <a:cxn ang="0">
                  <a:pos x="1233" y="255"/>
                </a:cxn>
                <a:cxn ang="0">
                  <a:pos x="1311" y="253"/>
                </a:cxn>
                <a:cxn ang="0">
                  <a:pos x="1361" y="244"/>
                </a:cxn>
                <a:cxn ang="0">
                  <a:pos x="1393" y="229"/>
                </a:cxn>
                <a:cxn ang="0">
                  <a:pos x="1412" y="205"/>
                </a:cxn>
                <a:cxn ang="0">
                  <a:pos x="1292" y="187"/>
                </a:cxn>
                <a:cxn ang="0">
                  <a:pos x="1087" y="158"/>
                </a:cxn>
                <a:cxn ang="0">
                  <a:pos x="868" y="119"/>
                </a:cxn>
                <a:cxn ang="0">
                  <a:pos x="670" y="71"/>
                </a:cxn>
                <a:cxn ang="0">
                  <a:pos x="486" y="26"/>
                </a:cxn>
                <a:cxn ang="0">
                  <a:pos x="392" y="9"/>
                </a:cxn>
                <a:cxn ang="0">
                  <a:pos x="314" y="0"/>
                </a:cxn>
                <a:cxn ang="0">
                  <a:pos x="247" y="2"/>
                </a:cxn>
                <a:cxn ang="0">
                  <a:pos x="201" y="7"/>
                </a:cxn>
                <a:cxn ang="0">
                  <a:pos x="158" y="27"/>
                </a:cxn>
                <a:cxn ang="0">
                  <a:pos x="124" y="71"/>
                </a:cxn>
                <a:cxn ang="0">
                  <a:pos x="111" y="117"/>
                </a:cxn>
                <a:cxn ang="0">
                  <a:pos x="96" y="148"/>
                </a:cxn>
                <a:cxn ang="0">
                  <a:pos x="68" y="159"/>
                </a:cxn>
                <a:cxn ang="0">
                  <a:pos x="28" y="156"/>
                </a:cxn>
                <a:cxn ang="0">
                  <a:pos x="0" y="145"/>
                </a:cxn>
                <a:cxn ang="0">
                  <a:pos x="0" y="548"/>
                </a:cxn>
              </a:cxnLst>
              <a:rect l="0" t="0" r="r" b="b"/>
              <a:pathLst>
                <a:path w="1413" h="549">
                  <a:moveTo>
                    <a:pt x="0" y="548"/>
                  </a:moveTo>
                  <a:lnTo>
                    <a:pt x="96" y="537"/>
                  </a:lnTo>
                  <a:lnTo>
                    <a:pt x="175" y="524"/>
                  </a:lnTo>
                  <a:lnTo>
                    <a:pt x="233" y="511"/>
                  </a:lnTo>
                  <a:lnTo>
                    <a:pt x="294" y="499"/>
                  </a:lnTo>
                  <a:lnTo>
                    <a:pt x="352" y="493"/>
                  </a:lnTo>
                  <a:lnTo>
                    <a:pt x="412" y="495"/>
                  </a:lnTo>
                  <a:lnTo>
                    <a:pt x="473" y="499"/>
                  </a:lnTo>
                  <a:lnTo>
                    <a:pt x="518" y="482"/>
                  </a:lnTo>
                  <a:lnTo>
                    <a:pt x="450" y="440"/>
                  </a:lnTo>
                  <a:lnTo>
                    <a:pt x="407" y="411"/>
                  </a:lnTo>
                  <a:lnTo>
                    <a:pt x="369" y="381"/>
                  </a:lnTo>
                  <a:lnTo>
                    <a:pt x="343" y="348"/>
                  </a:lnTo>
                  <a:lnTo>
                    <a:pt x="450" y="383"/>
                  </a:lnTo>
                  <a:lnTo>
                    <a:pt x="557" y="418"/>
                  </a:lnTo>
                  <a:lnTo>
                    <a:pt x="629" y="436"/>
                  </a:lnTo>
                  <a:lnTo>
                    <a:pt x="742" y="449"/>
                  </a:lnTo>
                  <a:lnTo>
                    <a:pt x="815" y="449"/>
                  </a:lnTo>
                  <a:lnTo>
                    <a:pt x="881" y="444"/>
                  </a:lnTo>
                  <a:lnTo>
                    <a:pt x="926" y="427"/>
                  </a:lnTo>
                  <a:lnTo>
                    <a:pt x="953" y="407"/>
                  </a:lnTo>
                  <a:lnTo>
                    <a:pt x="885" y="389"/>
                  </a:lnTo>
                  <a:lnTo>
                    <a:pt x="840" y="365"/>
                  </a:lnTo>
                  <a:lnTo>
                    <a:pt x="809" y="339"/>
                  </a:lnTo>
                  <a:lnTo>
                    <a:pt x="778" y="308"/>
                  </a:lnTo>
                  <a:lnTo>
                    <a:pt x="868" y="334"/>
                  </a:lnTo>
                  <a:lnTo>
                    <a:pt x="949" y="348"/>
                  </a:lnTo>
                  <a:lnTo>
                    <a:pt x="1034" y="356"/>
                  </a:lnTo>
                  <a:lnTo>
                    <a:pt x="1109" y="352"/>
                  </a:lnTo>
                  <a:lnTo>
                    <a:pt x="1158" y="334"/>
                  </a:lnTo>
                  <a:lnTo>
                    <a:pt x="1179" y="312"/>
                  </a:lnTo>
                  <a:lnTo>
                    <a:pt x="1131" y="291"/>
                  </a:lnTo>
                  <a:lnTo>
                    <a:pt x="1099" y="269"/>
                  </a:lnTo>
                  <a:lnTo>
                    <a:pt x="1071" y="244"/>
                  </a:lnTo>
                  <a:lnTo>
                    <a:pt x="1073" y="229"/>
                  </a:lnTo>
                  <a:lnTo>
                    <a:pt x="1150" y="246"/>
                  </a:lnTo>
                  <a:lnTo>
                    <a:pt x="1233" y="255"/>
                  </a:lnTo>
                  <a:lnTo>
                    <a:pt x="1311" y="253"/>
                  </a:lnTo>
                  <a:lnTo>
                    <a:pt x="1361" y="244"/>
                  </a:lnTo>
                  <a:lnTo>
                    <a:pt x="1393" y="229"/>
                  </a:lnTo>
                  <a:lnTo>
                    <a:pt x="1412" y="205"/>
                  </a:lnTo>
                  <a:lnTo>
                    <a:pt x="1292" y="187"/>
                  </a:lnTo>
                  <a:lnTo>
                    <a:pt x="1087" y="158"/>
                  </a:lnTo>
                  <a:lnTo>
                    <a:pt x="868" y="119"/>
                  </a:lnTo>
                  <a:lnTo>
                    <a:pt x="670" y="71"/>
                  </a:lnTo>
                  <a:lnTo>
                    <a:pt x="486" y="26"/>
                  </a:lnTo>
                  <a:lnTo>
                    <a:pt x="392" y="9"/>
                  </a:lnTo>
                  <a:lnTo>
                    <a:pt x="314" y="0"/>
                  </a:lnTo>
                  <a:lnTo>
                    <a:pt x="247" y="2"/>
                  </a:lnTo>
                  <a:lnTo>
                    <a:pt x="201" y="7"/>
                  </a:lnTo>
                  <a:lnTo>
                    <a:pt x="158" y="27"/>
                  </a:lnTo>
                  <a:lnTo>
                    <a:pt x="124" y="71"/>
                  </a:lnTo>
                  <a:lnTo>
                    <a:pt x="111" y="117"/>
                  </a:lnTo>
                  <a:lnTo>
                    <a:pt x="96" y="148"/>
                  </a:lnTo>
                  <a:lnTo>
                    <a:pt x="68" y="159"/>
                  </a:lnTo>
                  <a:lnTo>
                    <a:pt x="28" y="156"/>
                  </a:lnTo>
                  <a:lnTo>
                    <a:pt x="0" y="145"/>
                  </a:lnTo>
                  <a:lnTo>
                    <a:pt x="0" y="548"/>
                  </a:lnTo>
                </a:path>
              </a:pathLst>
            </a:custGeom>
            <a:solidFill>
              <a:schemeClr val="bg1"/>
            </a:solidFill>
            <a:ln w="9525" cap="rnd">
              <a:noFill/>
              <a:round/>
              <a:headEnd/>
              <a:tailEnd/>
            </a:ln>
            <a:effectLst/>
          </p:spPr>
          <p:txBody>
            <a:bodyPr/>
            <a:lstStyle/>
            <a:p>
              <a:endParaRPr lang="en-US"/>
            </a:p>
          </p:txBody>
        </p:sp>
      </p:grpSp>
      <p:sp>
        <p:nvSpPr>
          <p:cNvPr id="1027" name="Rectangle 19"/>
          <p:cNvSpPr>
            <a:spLocks noGrp="1" noChangeArrowheads="1"/>
          </p:cNvSpPr>
          <p:nvPr>
            <p:ph type="title"/>
          </p:nvPr>
        </p:nvSpPr>
        <p:spPr bwMode="auto">
          <a:xfrm>
            <a:off x="685800" y="381000"/>
            <a:ext cx="7772400" cy="914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title style</a:t>
            </a:r>
            <a:endParaRPr lang="en-NZ" smtClean="0"/>
          </a:p>
        </p:txBody>
      </p:sp>
      <p:sp>
        <p:nvSpPr>
          <p:cNvPr id="1028" name="Rectangle 20"/>
          <p:cNvSpPr>
            <a:spLocks noGrp="1" noChangeArrowheads="1"/>
          </p:cNvSpPr>
          <p:nvPr>
            <p:ph type="body" idx="1"/>
          </p:nvPr>
        </p:nvSpPr>
        <p:spPr bwMode="auto">
          <a:xfrm>
            <a:off x="685800" y="177165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smtClean="0"/>
          </a:p>
        </p:txBody>
      </p:sp>
      <p:sp>
        <p:nvSpPr>
          <p:cNvPr id="25622" name="Rectangle 22"/>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eaLnBrk="0" hangingPunct="0">
              <a:defRPr sz="1400">
                <a:effectLst>
                  <a:outerShdw blurRad="38100" dist="38100" dir="2700000" algn="tl">
                    <a:srgbClr val="C0C0C0"/>
                  </a:outerShdw>
                </a:effectLst>
              </a:defRPr>
            </a:lvl1pPr>
          </a:lstStyle>
          <a:p>
            <a:fld id="{E31AEC42-5042-46F5-BB97-3D97CACD6A53}" type="slidenum">
              <a:rPr lang="en-GB"/>
              <a:pPr/>
              <a:t>‹#›</a:t>
            </a:fld>
            <a:endParaRPr lang="en-GB"/>
          </a:p>
        </p:txBody>
      </p:sp>
      <p:pic>
        <p:nvPicPr>
          <p:cNvPr id="1030" name="Picture 23" descr="mhc border.ai"/>
          <p:cNvPicPr>
            <a:picLocks noChangeAspect="1"/>
          </p:cNvPicPr>
          <p:nvPr/>
        </p:nvPicPr>
        <p:blipFill>
          <a:blip r:embed="rId16"/>
          <a:srcRect b="42973"/>
          <a:stretch>
            <a:fillRect/>
          </a:stretch>
        </p:blipFill>
        <p:spPr bwMode="auto">
          <a:xfrm>
            <a:off x="0" y="-3352800"/>
            <a:ext cx="9144000" cy="3711575"/>
          </a:xfrm>
          <a:prstGeom prst="rect">
            <a:avLst/>
          </a:prstGeom>
          <a:noFill/>
          <a:ln w="9525">
            <a:noFill/>
            <a:miter lim="800000"/>
            <a:headEnd/>
            <a:tailEnd/>
          </a:ln>
        </p:spPr>
      </p:pic>
      <p:pic>
        <p:nvPicPr>
          <p:cNvPr id="1031" name="Picture 26" descr="MHClogo-120608.eps"/>
          <p:cNvPicPr>
            <a:picLocks noChangeAspect="1"/>
          </p:cNvPicPr>
          <p:nvPr/>
        </p:nvPicPr>
        <p:blipFill>
          <a:blip r:embed="rId17"/>
          <a:srcRect/>
          <a:stretch>
            <a:fillRect/>
          </a:stretch>
        </p:blipFill>
        <p:spPr bwMode="auto">
          <a:xfrm>
            <a:off x="152400" y="6116638"/>
            <a:ext cx="1600200" cy="6588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087" r:id="rId1"/>
    <p:sldLayoutId id="2147484088" r:id="rId2"/>
    <p:sldLayoutId id="2147484089" r:id="rId3"/>
    <p:sldLayoutId id="2147484090" r:id="rId4"/>
    <p:sldLayoutId id="2147484091" r:id="rId5"/>
    <p:sldLayoutId id="2147484092" r:id="rId6"/>
    <p:sldLayoutId id="2147484093" r:id="rId7"/>
    <p:sldLayoutId id="2147484094" r:id="rId8"/>
    <p:sldLayoutId id="2147484095" r:id="rId9"/>
    <p:sldLayoutId id="2147484096" r:id="rId10"/>
    <p:sldLayoutId id="2147484097" r:id="rId11"/>
    <p:sldLayoutId id="2147484098" r:id="rId12"/>
    <p:sldLayoutId id="2147484101" r:id="rId13"/>
    <p:sldLayoutId id="2147484102" r:id="rId14"/>
  </p:sldLayoutIdLst>
  <p:txStyles>
    <p:titleStyle>
      <a:lvl1pPr algn="ctr" rtl="0" eaLnBrk="1" fontAlgn="base" hangingPunct="1">
        <a:spcBef>
          <a:spcPct val="0"/>
        </a:spcBef>
        <a:spcAft>
          <a:spcPct val="0"/>
        </a:spcAft>
        <a:defRPr sz="3800" b="1">
          <a:solidFill>
            <a:srgbClr val="580F1F"/>
          </a:solidFill>
          <a:latin typeface="Gill Sans MT"/>
          <a:ea typeface="ＭＳ Ｐゴシック" pitchFamily="-111" charset="-128"/>
          <a:cs typeface="Gill Sans MT"/>
        </a:defRPr>
      </a:lvl1pPr>
      <a:lvl2pPr algn="ctr" rtl="0" eaLnBrk="1" fontAlgn="base" hangingPunct="1">
        <a:spcBef>
          <a:spcPct val="0"/>
        </a:spcBef>
        <a:spcAft>
          <a:spcPct val="0"/>
        </a:spcAft>
        <a:defRPr sz="3800" b="1">
          <a:solidFill>
            <a:srgbClr val="580F1F"/>
          </a:solidFill>
          <a:effectLst>
            <a:outerShdw blurRad="38100" dist="38100" dir="2700000" algn="tl">
              <a:srgbClr val="000000"/>
            </a:outerShdw>
          </a:effectLst>
          <a:latin typeface="Gill Sans MT" pitchFamily="-111" charset="-18"/>
          <a:ea typeface="ＭＳ Ｐゴシック" pitchFamily="-111" charset="-128"/>
        </a:defRPr>
      </a:lvl2pPr>
      <a:lvl3pPr algn="ctr" rtl="0" eaLnBrk="1" fontAlgn="base" hangingPunct="1">
        <a:spcBef>
          <a:spcPct val="0"/>
        </a:spcBef>
        <a:spcAft>
          <a:spcPct val="0"/>
        </a:spcAft>
        <a:defRPr sz="3800" b="1">
          <a:solidFill>
            <a:srgbClr val="580F1F"/>
          </a:solidFill>
          <a:effectLst>
            <a:outerShdw blurRad="38100" dist="38100" dir="2700000" algn="tl">
              <a:srgbClr val="000000"/>
            </a:outerShdw>
          </a:effectLst>
          <a:latin typeface="Gill Sans MT" pitchFamily="-111" charset="-18"/>
          <a:ea typeface="ＭＳ Ｐゴシック" pitchFamily="-111" charset="-128"/>
        </a:defRPr>
      </a:lvl3pPr>
      <a:lvl4pPr algn="ctr" rtl="0" eaLnBrk="1" fontAlgn="base" hangingPunct="1">
        <a:spcBef>
          <a:spcPct val="0"/>
        </a:spcBef>
        <a:spcAft>
          <a:spcPct val="0"/>
        </a:spcAft>
        <a:defRPr sz="3800" b="1">
          <a:solidFill>
            <a:srgbClr val="580F1F"/>
          </a:solidFill>
          <a:effectLst>
            <a:outerShdw blurRad="38100" dist="38100" dir="2700000" algn="tl">
              <a:srgbClr val="000000"/>
            </a:outerShdw>
          </a:effectLst>
          <a:latin typeface="Gill Sans MT" pitchFamily="-111" charset="-18"/>
          <a:ea typeface="ＭＳ Ｐゴシック" pitchFamily="-111" charset="-128"/>
        </a:defRPr>
      </a:lvl4pPr>
      <a:lvl5pPr algn="ctr" rtl="0" eaLnBrk="1" fontAlgn="base" hangingPunct="1">
        <a:spcBef>
          <a:spcPct val="0"/>
        </a:spcBef>
        <a:spcAft>
          <a:spcPct val="0"/>
        </a:spcAft>
        <a:defRPr sz="3800" b="1">
          <a:solidFill>
            <a:srgbClr val="580F1F"/>
          </a:solidFill>
          <a:effectLst>
            <a:outerShdw blurRad="38100" dist="38100" dir="2700000" algn="tl">
              <a:srgbClr val="000000"/>
            </a:outerShdw>
          </a:effectLst>
          <a:latin typeface="Gill Sans MT" pitchFamily="-111" charset="-18"/>
          <a:ea typeface="ＭＳ Ｐゴシック" pitchFamily="-111" charset="-128"/>
        </a:defRPr>
      </a:lvl5pPr>
      <a:lvl6pPr marL="4572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Book Antiqua" pitchFamily="-111" charset="0"/>
        </a:defRPr>
      </a:lvl6pPr>
      <a:lvl7pPr marL="9144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Book Antiqua" pitchFamily="-111" charset="0"/>
        </a:defRPr>
      </a:lvl7pPr>
      <a:lvl8pPr marL="13716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Book Antiqua" pitchFamily="-111" charset="0"/>
        </a:defRPr>
      </a:lvl8pPr>
      <a:lvl9pPr marL="1828800" algn="ctr" rtl="0" eaLnBrk="1" fontAlgn="base" hangingPunct="1">
        <a:spcBef>
          <a:spcPct val="0"/>
        </a:spcBef>
        <a:spcAft>
          <a:spcPct val="0"/>
        </a:spcAft>
        <a:defRPr sz="4400" b="1">
          <a:solidFill>
            <a:schemeClr val="tx2"/>
          </a:solidFill>
          <a:effectLst>
            <a:outerShdw blurRad="38100" dist="38100" dir="2700000" algn="tl">
              <a:srgbClr val="000000"/>
            </a:outerShdw>
          </a:effectLst>
          <a:latin typeface="Book Antiqua" pitchFamily="-111" charset="0"/>
        </a:defRPr>
      </a:lvl9pPr>
    </p:titleStyle>
    <p:bodyStyle>
      <a:lvl1pPr marL="342900" indent="-342900" algn="l" rtl="0" eaLnBrk="1" fontAlgn="base" hangingPunct="1">
        <a:spcBef>
          <a:spcPct val="20000"/>
        </a:spcBef>
        <a:spcAft>
          <a:spcPct val="0"/>
        </a:spcAft>
        <a:buClr>
          <a:srgbClr val="580F1F"/>
        </a:buClr>
        <a:buChar char="•"/>
        <a:defRPr sz="2400">
          <a:solidFill>
            <a:schemeClr val="tx1"/>
          </a:solidFill>
          <a:latin typeface="Gill Sans MT"/>
          <a:ea typeface="ＭＳ Ｐゴシック" pitchFamily="-111" charset="-128"/>
          <a:cs typeface="Gill Sans MT"/>
        </a:defRPr>
      </a:lvl1pPr>
      <a:lvl2pPr marL="742950" indent="-285750" algn="l" rtl="0" eaLnBrk="1" fontAlgn="base" hangingPunct="1">
        <a:spcBef>
          <a:spcPct val="20000"/>
        </a:spcBef>
        <a:spcAft>
          <a:spcPct val="0"/>
        </a:spcAft>
        <a:buClr>
          <a:srgbClr val="580F1F"/>
        </a:buClr>
        <a:buChar char="•"/>
        <a:defRPr sz="2800">
          <a:solidFill>
            <a:srgbClr val="580F1F"/>
          </a:solidFill>
          <a:latin typeface="Gill Sans MT"/>
          <a:ea typeface="ＭＳ Ｐゴシック" pitchFamily="-111" charset="-128"/>
          <a:cs typeface="Gill Sans MT"/>
        </a:defRPr>
      </a:lvl2pPr>
      <a:lvl3pPr marL="1143000" indent="-228600" algn="l" rtl="0" eaLnBrk="1" fontAlgn="base" hangingPunct="1">
        <a:spcBef>
          <a:spcPct val="20000"/>
        </a:spcBef>
        <a:spcAft>
          <a:spcPct val="0"/>
        </a:spcAft>
        <a:buClr>
          <a:srgbClr val="580F1F"/>
        </a:buClr>
        <a:buChar char="•"/>
        <a:defRPr sz="2400">
          <a:solidFill>
            <a:schemeClr val="tx1"/>
          </a:solidFill>
          <a:latin typeface="Gill Sans MT"/>
          <a:ea typeface="ＭＳ Ｐゴシック" pitchFamily="-111" charset="-128"/>
          <a:cs typeface="Gill Sans MT"/>
        </a:defRPr>
      </a:lvl3pPr>
      <a:lvl4pPr marL="1600200" indent="-228600" algn="l" rtl="0" eaLnBrk="1" fontAlgn="base" hangingPunct="1">
        <a:spcBef>
          <a:spcPct val="20000"/>
        </a:spcBef>
        <a:spcAft>
          <a:spcPct val="0"/>
        </a:spcAft>
        <a:buClr>
          <a:srgbClr val="580F1F"/>
        </a:buClr>
        <a:buChar char="•"/>
        <a:defRPr sz="2000">
          <a:solidFill>
            <a:schemeClr val="tx1"/>
          </a:solidFill>
          <a:latin typeface="Gill Sans MT"/>
          <a:ea typeface="ＭＳ Ｐゴシック" pitchFamily="-111" charset="-128"/>
          <a:cs typeface="Gill Sans MT"/>
        </a:defRPr>
      </a:lvl4pPr>
      <a:lvl5pPr marL="2057400" indent="-228600" algn="l" rtl="0" eaLnBrk="1" fontAlgn="base" hangingPunct="1">
        <a:spcBef>
          <a:spcPct val="20000"/>
        </a:spcBef>
        <a:spcAft>
          <a:spcPct val="0"/>
        </a:spcAft>
        <a:buClr>
          <a:srgbClr val="580F1F"/>
        </a:buClr>
        <a:buChar char="•"/>
        <a:defRPr sz="2000">
          <a:solidFill>
            <a:schemeClr val="tx1"/>
          </a:solidFill>
          <a:latin typeface="Gill Sans MT"/>
          <a:ea typeface="ＭＳ Ｐゴシック" pitchFamily="-111" charset="-128"/>
          <a:cs typeface="Gill Sans MT"/>
        </a:defRPr>
      </a:lvl5pPr>
      <a:lvl6pPr marL="2514600" indent="-228600" algn="l" rtl="0" eaLnBrk="1" fontAlgn="base" hangingPunct="1">
        <a:spcBef>
          <a:spcPct val="20000"/>
        </a:spcBef>
        <a:spcAft>
          <a:spcPct val="0"/>
        </a:spcAft>
        <a:buClr>
          <a:schemeClr val="accent2"/>
        </a:buClr>
        <a:buChar char="•"/>
        <a:defRPr sz="2000">
          <a:solidFill>
            <a:schemeClr val="tx1"/>
          </a:solidFill>
          <a:effectLst>
            <a:outerShdw blurRad="38100" dist="38100" dir="2700000" algn="tl">
              <a:srgbClr val="000000"/>
            </a:outerShdw>
          </a:effectLst>
          <a:latin typeface="+mn-lt"/>
          <a:ea typeface="ＭＳ Ｐゴシック" pitchFamily="-111" charset="-128"/>
        </a:defRPr>
      </a:lvl6pPr>
      <a:lvl7pPr marL="2971800" indent="-228600" algn="l" rtl="0" eaLnBrk="1" fontAlgn="base" hangingPunct="1">
        <a:spcBef>
          <a:spcPct val="20000"/>
        </a:spcBef>
        <a:spcAft>
          <a:spcPct val="0"/>
        </a:spcAft>
        <a:buClr>
          <a:schemeClr val="accent2"/>
        </a:buClr>
        <a:buChar char="•"/>
        <a:defRPr sz="2000">
          <a:solidFill>
            <a:schemeClr val="tx1"/>
          </a:solidFill>
          <a:effectLst>
            <a:outerShdw blurRad="38100" dist="38100" dir="2700000" algn="tl">
              <a:srgbClr val="000000"/>
            </a:outerShdw>
          </a:effectLst>
          <a:latin typeface="+mn-lt"/>
          <a:ea typeface="ＭＳ Ｐゴシック" pitchFamily="-111" charset="-128"/>
        </a:defRPr>
      </a:lvl7pPr>
      <a:lvl8pPr marL="3429000" indent="-228600" algn="l" rtl="0" eaLnBrk="1" fontAlgn="base" hangingPunct="1">
        <a:spcBef>
          <a:spcPct val="20000"/>
        </a:spcBef>
        <a:spcAft>
          <a:spcPct val="0"/>
        </a:spcAft>
        <a:buClr>
          <a:schemeClr val="accent2"/>
        </a:buClr>
        <a:buChar char="•"/>
        <a:defRPr sz="2000">
          <a:solidFill>
            <a:schemeClr val="tx1"/>
          </a:solidFill>
          <a:effectLst>
            <a:outerShdw blurRad="38100" dist="38100" dir="2700000" algn="tl">
              <a:srgbClr val="000000"/>
            </a:outerShdw>
          </a:effectLst>
          <a:latin typeface="+mn-lt"/>
          <a:ea typeface="ＭＳ Ｐゴシック" pitchFamily="-111" charset="-128"/>
        </a:defRPr>
      </a:lvl8pPr>
      <a:lvl9pPr marL="3886200" indent="-228600" algn="l" rtl="0" eaLnBrk="1" fontAlgn="base" hangingPunct="1">
        <a:spcBef>
          <a:spcPct val="20000"/>
        </a:spcBef>
        <a:spcAft>
          <a:spcPct val="0"/>
        </a:spcAft>
        <a:buClr>
          <a:schemeClr val="accent2"/>
        </a:buClr>
        <a:buChar char="•"/>
        <a:defRPr sz="2000">
          <a:solidFill>
            <a:schemeClr val="tx1"/>
          </a:solidFill>
          <a:effectLst>
            <a:outerShdw blurRad="38100" dist="38100" dir="2700000" algn="tl">
              <a:srgbClr val="000000"/>
            </a:outerShdw>
          </a:effectLst>
          <a:latin typeface="+mn-lt"/>
          <a:ea typeface="ＭＳ Ｐゴシック" pitchFamily="-111"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hyperlink" Target="http://www.mhc.govt.nz/" TargetMode="External"/><Relationship Id="rId2" Type="http://schemas.openxmlformats.org/officeDocument/2006/relationships/hyperlink" Target="mailto:info@mhc.govt.nz" TargetMode="Externa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2844" y="142852"/>
            <a:ext cx="4429156" cy="6500858"/>
          </a:xfrm>
          <a:prstGeom prst="rect">
            <a:avLst/>
          </a:prstGeom>
          <a:solidFill>
            <a:srgbClr val="580F1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solidFill>
                <a:srgbClr val="580F1F"/>
              </a:solidFill>
              <a:ea typeface="ＭＳ Ｐゴシック" pitchFamily="-111" charset="-128"/>
            </a:endParaRPr>
          </a:p>
        </p:txBody>
      </p:sp>
      <p:pic>
        <p:nvPicPr>
          <p:cNvPr id="16388" name="Picture 11" descr="MHClogo-120608.eps"/>
          <p:cNvPicPr>
            <a:picLocks noChangeAspect="1"/>
          </p:cNvPicPr>
          <p:nvPr/>
        </p:nvPicPr>
        <p:blipFill>
          <a:blip r:embed="rId3"/>
          <a:srcRect/>
          <a:stretch>
            <a:fillRect/>
          </a:stretch>
        </p:blipFill>
        <p:spPr bwMode="auto">
          <a:xfrm>
            <a:off x="7239000" y="6019800"/>
            <a:ext cx="1598613" cy="657225"/>
          </a:xfrm>
          <a:prstGeom prst="rect">
            <a:avLst/>
          </a:prstGeom>
          <a:noFill/>
          <a:ln w="9525">
            <a:noFill/>
            <a:miter lim="800000"/>
            <a:headEnd/>
            <a:tailEnd/>
          </a:ln>
        </p:spPr>
      </p:pic>
      <p:grpSp>
        <p:nvGrpSpPr>
          <p:cNvPr id="10" name="Group 9"/>
          <p:cNvGrpSpPr/>
          <p:nvPr/>
        </p:nvGrpSpPr>
        <p:grpSpPr>
          <a:xfrm>
            <a:off x="4714876" y="142852"/>
            <a:ext cx="4191000" cy="4191000"/>
            <a:chOff x="4648200" y="228600"/>
            <a:chExt cx="4191000" cy="4191000"/>
          </a:xfrm>
        </p:grpSpPr>
        <p:pic>
          <p:nvPicPr>
            <p:cNvPr id="16386" name="Picture 14" descr="47CW3135 holding hands ppt.tif"/>
            <p:cNvPicPr>
              <a:picLocks noChangeAspect="1"/>
            </p:cNvPicPr>
            <p:nvPr/>
          </p:nvPicPr>
          <p:blipFill>
            <a:blip r:embed="rId4"/>
            <a:srcRect r="4794"/>
            <a:stretch>
              <a:fillRect/>
            </a:stretch>
          </p:blipFill>
          <p:spPr bwMode="auto">
            <a:xfrm>
              <a:off x="6781800" y="228600"/>
              <a:ext cx="2057400" cy="2044700"/>
            </a:xfrm>
            <a:prstGeom prst="rect">
              <a:avLst/>
            </a:prstGeom>
            <a:noFill/>
            <a:ln w="9525">
              <a:noFill/>
              <a:miter lim="800000"/>
              <a:headEnd/>
              <a:tailEnd/>
            </a:ln>
          </p:spPr>
        </p:pic>
        <p:pic>
          <p:nvPicPr>
            <p:cNvPr id="16389" name="Picture 12" descr="flax pics 002ppt.tif"/>
            <p:cNvPicPr>
              <a:picLocks noChangeAspect="1"/>
            </p:cNvPicPr>
            <p:nvPr/>
          </p:nvPicPr>
          <p:blipFill>
            <a:blip r:embed="rId5"/>
            <a:srcRect l="18816" r="17686" b="4526"/>
            <a:stretch>
              <a:fillRect/>
            </a:stretch>
          </p:blipFill>
          <p:spPr bwMode="auto">
            <a:xfrm>
              <a:off x="4648200" y="228600"/>
              <a:ext cx="2057400" cy="2057400"/>
            </a:xfrm>
            <a:prstGeom prst="rect">
              <a:avLst/>
            </a:prstGeom>
            <a:noFill/>
            <a:ln w="9525">
              <a:noFill/>
              <a:miter lim="800000"/>
              <a:headEnd/>
              <a:tailEnd/>
            </a:ln>
          </p:spPr>
        </p:pic>
        <p:pic>
          <p:nvPicPr>
            <p:cNvPr id="16390" name="Picture 13" descr="baby on slide w mum ppt.tif"/>
            <p:cNvPicPr>
              <a:picLocks noChangeAspect="1"/>
            </p:cNvPicPr>
            <p:nvPr/>
          </p:nvPicPr>
          <p:blipFill>
            <a:blip r:embed="rId6"/>
            <a:srcRect l="9068" r="9311" b="3017"/>
            <a:stretch>
              <a:fillRect/>
            </a:stretch>
          </p:blipFill>
          <p:spPr bwMode="auto">
            <a:xfrm>
              <a:off x="4648200" y="2362200"/>
              <a:ext cx="2057400" cy="2057400"/>
            </a:xfrm>
            <a:prstGeom prst="rect">
              <a:avLst/>
            </a:prstGeom>
            <a:noFill/>
            <a:ln w="9525">
              <a:noFill/>
              <a:miter lim="800000"/>
              <a:headEnd/>
              <a:tailEnd/>
            </a:ln>
          </p:spPr>
        </p:pic>
        <p:pic>
          <p:nvPicPr>
            <p:cNvPr id="16391" name="Picture 15" descr="teens at the mall ppt.tif"/>
            <p:cNvPicPr>
              <a:picLocks noChangeAspect="1"/>
            </p:cNvPicPr>
            <p:nvPr/>
          </p:nvPicPr>
          <p:blipFill>
            <a:blip r:embed="rId7"/>
            <a:srcRect r="1025" b="17883"/>
            <a:stretch>
              <a:fillRect/>
            </a:stretch>
          </p:blipFill>
          <p:spPr bwMode="auto">
            <a:xfrm>
              <a:off x="6781800" y="2362200"/>
              <a:ext cx="2057400" cy="2057400"/>
            </a:xfrm>
            <a:prstGeom prst="rect">
              <a:avLst/>
            </a:prstGeom>
            <a:noFill/>
            <a:ln w="9525">
              <a:noFill/>
              <a:miter lim="800000"/>
              <a:headEnd/>
              <a:tailEnd/>
            </a:ln>
          </p:spPr>
        </p:pic>
      </p:grpSp>
      <p:sp>
        <p:nvSpPr>
          <p:cNvPr id="16392" name="Title 1"/>
          <p:cNvSpPr txBox="1">
            <a:spLocks/>
          </p:cNvSpPr>
          <p:nvPr/>
        </p:nvSpPr>
        <p:spPr bwMode="auto">
          <a:xfrm>
            <a:off x="457200" y="3276600"/>
            <a:ext cx="4038600" cy="2009788"/>
          </a:xfrm>
          <a:prstGeom prst="rect">
            <a:avLst/>
          </a:prstGeom>
          <a:noFill/>
          <a:ln w="9525">
            <a:noFill/>
            <a:miter lim="800000"/>
            <a:headEnd/>
            <a:tailEnd/>
          </a:ln>
        </p:spPr>
        <p:txBody>
          <a:bodyPr/>
          <a:lstStyle/>
          <a:p>
            <a:pPr eaLnBrk="0" hangingPunct="0"/>
            <a:endParaRPr lang="en-NZ" sz="3600" b="1" dirty="0">
              <a:solidFill>
                <a:schemeClr val="bg1"/>
              </a:solidFill>
              <a:latin typeface="Gill Sans MT" pitchFamily="-111" charset="-18"/>
            </a:endParaRPr>
          </a:p>
        </p:txBody>
      </p:sp>
      <p:sp>
        <p:nvSpPr>
          <p:cNvPr id="16393" name="Subtitle 2"/>
          <p:cNvSpPr txBox="1">
            <a:spLocks/>
          </p:cNvSpPr>
          <p:nvPr/>
        </p:nvSpPr>
        <p:spPr bwMode="auto">
          <a:xfrm>
            <a:off x="4648200" y="4572000"/>
            <a:ext cx="4191000" cy="762000"/>
          </a:xfrm>
          <a:prstGeom prst="rect">
            <a:avLst/>
          </a:prstGeom>
          <a:noFill/>
          <a:ln w="9525">
            <a:noFill/>
            <a:miter lim="800000"/>
            <a:headEnd/>
            <a:tailEnd/>
          </a:ln>
        </p:spPr>
        <p:txBody>
          <a:bodyPr/>
          <a:lstStyle/>
          <a:p>
            <a:pPr>
              <a:spcBef>
                <a:spcPts val="300"/>
              </a:spcBef>
            </a:pPr>
            <a:endParaRPr lang="en-NZ" sz="1400" dirty="0">
              <a:solidFill>
                <a:srgbClr val="898989"/>
              </a:solidFill>
              <a:latin typeface="Gill Sans MT" pitchFamily="-111" charset="-18"/>
            </a:endParaRPr>
          </a:p>
        </p:txBody>
      </p:sp>
      <p:sp>
        <p:nvSpPr>
          <p:cNvPr id="11" name="Title 1"/>
          <p:cNvSpPr txBox="1">
            <a:spLocks/>
          </p:cNvSpPr>
          <p:nvPr/>
        </p:nvSpPr>
        <p:spPr bwMode="auto">
          <a:xfrm>
            <a:off x="428596" y="2276872"/>
            <a:ext cx="4000528" cy="4295400"/>
          </a:xfrm>
          <a:prstGeom prst="rect">
            <a:avLst/>
          </a:prstGeom>
          <a:noFill/>
          <a:ln w="9525">
            <a:noFill/>
            <a:miter lim="800000"/>
            <a:headEnd/>
            <a:tailEnd/>
          </a:ln>
        </p:spPr>
        <p:txBody>
          <a:bodyPr/>
          <a:lstStyle/>
          <a:p>
            <a:pPr eaLnBrk="0" hangingPunct="0"/>
            <a:r>
              <a:rPr lang="en-NZ" sz="3200" b="1" dirty="0" smtClean="0">
                <a:solidFill>
                  <a:schemeClr val="bg1"/>
                </a:solidFill>
                <a:latin typeface="Gill Sans MT" pitchFamily="-111" charset="-18"/>
              </a:rPr>
              <a:t>NZ Rural General Practice Network Conference</a:t>
            </a:r>
          </a:p>
          <a:p>
            <a:pPr eaLnBrk="0" hangingPunct="0"/>
            <a:r>
              <a:rPr lang="en-NZ" sz="3200" b="1" dirty="0" smtClean="0">
                <a:solidFill>
                  <a:schemeClr val="bg1"/>
                </a:solidFill>
                <a:latin typeface="Gill Sans MT" pitchFamily="-111" charset="-18"/>
              </a:rPr>
              <a:t>2011</a:t>
            </a:r>
          </a:p>
          <a:p>
            <a:pPr eaLnBrk="0" hangingPunct="0"/>
            <a:endParaRPr lang="en-NZ" b="1" dirty="0" smtClean="0">
              <a:solidFill>
                <a:schemeClr val="bg1"/>
              </a:solidFill>
              <a:latin typeface="Gill Sans MT" pitchFamily="-111" charset="-18"/>
            </a:endParaRPr>
          </a:p>
          <a:p>
            <a:pPr eaLnBrk="0" hangingPunct="0"/>
            <a:r>
              <a:rPr lang="en-NZ" b="1" dirty="0" smtClean="0">
                <a:solidFill>
                  <a:schemeClr val="bg1"/>
                </a:solidFill>
                <a:latin typeface="Gill Sans MT" pitchFamily="-111" charset="-18"/>
              </a:rPr>
              <a:t>Dr Lynne Lane</a:t>
            </a:r>
          </a:p>
          <a:p>
            <a:pPr eaLnBrk="0" hangingPunct="0"/>
            <a:r>
              <a:rPr lang="en-NZ" b="1" dirty="0" smtClean="0">
                <a:solidFill>
                  <a:schemeClr val="bg1"/>
                </a:solidFill>
                <a:latin typeface="Gill Sans MT" pitchFamily="-111" charset="-18"/>
              </a:rPr>
              <a:t>Kathryn Platz</a:t>
            </a:r>
          </a:p>
          <a:p>
            <a:pPr eaLnBrk="0" hangingPunct="0"/>
            <a:r>
              <a:rPr lang="en-NZ" b="1" dirty="0" smtClean="0">
                <a:solidFill>
                  <a:schemeClr val="bg1"/>
                </a:solidFill>
                <a:latin typeface="Gill Sans MT" pitchFamily="-111" charset="-18"/>
              </a:rPr>
              <a:t>Gary Platz</a:t>
            </a:r>
          </a:p>
          <a:p>
            <a:pPr eaLnBrk="0" hangingPunct="0"/>
            <a:endParaRPr lang="en-NZ" sz="3600" b="1" dirty="0">
              <a:solidFill>
                <a:schemeClr val="bg1"/>
              </a:solidFill>
              <a:latin typeface="Gill Sans MT" pitchFamily="-111" charset="-18"/>
            </a:endParaRPr>
          </a:p>
        </p:txBody>
      </p:sp>
      <p:sp>
        <p:nvSpPr>
          <p:cNvPr id="12" name="Subtitle 2"/>
          <p:cNvSpPr txBox="1">
            <a:spLocks/>
          </p:cNvSpPr>
          <p:nvPr/>
        </p:nvSpPr>
        <p:spPr bwMode="auto">
          <a:xfrm>
            <a:off x="4648200" y="4572000"/>
            <a:ext cx="4281518" cy="1285892"/>
          </a:xfrm>
          <a:prstGeom prst="rect">
            <a:avLst/>
          </a:prstGeom>
          <a:noFill/>
          <a:ln w="9525">
            <a:noFill/>
            <a:miter lim="800000"/>
            <a:headEnd/>
            <a:tailEnd/>
          </a:ln>
        </p:spPr>
        <p:txBody>
          <a:bodyPr/>
          <a:lstStyle/>
          <a:p>
            <a:pPr>
              <a:spcBef>
                <a:spcPts val="300"/>
              </a:spcBef>
            </a:pPr>
            <a:r>
              <a:rPr lang="en-NZ" b="1" dirty="0" smtClean="0">
                <a:solidFill>
                  <a:schemeClr val="accent4">
                    <a:lumMod val="25000"/>
                  </a:schemeClr>
                </a:solidFill>
                <a:latin typeface="Arial" pitchFamily="34" charset="0"/>
                <a:cs typeface="Arial" pitchFamily="34" charset="0"/>
              </a:rPr>
              <a:t>“Family Matters: Supporting rural general practice, rural communities, practitioners and their families”.</a:t>
            </a:r>
            <a:endParaRPr lang="en-NZ" b="1" dirty="0">
              <a:solidFill>
                <a:schemeClr val="accent4">
                  <a:lumMod val="25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2143116"/>
            <a:ext cx="9144000" cy="1981200"/>
          </a:xfrm>
          <a:prstGeom prst="rect">
            <a:avLst/>
          </a:prstGeom>
          <a:solidFill>
            <a:srgbClr val="55822A">
              <a:alpha val="12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NZ" sz="3200" b="1" dirty="0" smtClean="0">
                <a:solidFill>
                  <a:schemeClr val="accent4">
                    <a:lumMod val="25000"/>
                  </a:schemeClr>
                </a:solidFill>
                <a:latin typeface="Arial" pitchFamily="34" charset="0"/>
                <a:cs typeface="Arial" pitchFamily="34" charset="0"/>
              </a:rPr>
              <a:t>Interactive Workshop </a:t>
            </a:r>
          </a:p>
          <a:p>
            <a:pPr algn="ctr"/>
            <a:endParaRPr lang="en-NZ" sz="2000" b="1" dirty="0" smtClean="0">
              <a:solidFill>
                <a:schemeClr val="accent4">
                  <a:lumMod val="25000"/>
                </a:schemeClr>
              </a:solidFill>
              <a:latin typeface="Arial" pitchFamily="34" charset="0"/>
              <a:cs typeface="Arial" pitchFamily="34" charset="0"/>
            </a:endParaRPr>
          </a:p>
          <a:p>
            <a:pPr algn="ctr"/>
            <a:r>
              <a:rPr lang="en-NZ" sz="2000" b="1" dirty="0" smtClean="0">
                <a:solidFill>
                  <a:schemeClr val="accent4">
                    <a:lumMod val="25000"/>
                  </a:schemeClr>
                </a:solidFill>
                <a:latin typeface="Arial" pitchFamily="34" charset="0"/>
                <a:cs typeface="Arial" pitchFamily="34" charset="0"/>
              </a:rPr>
              <a:t>Kathryn Platz</a:t>
            </a:r>
          </a:p>
          <a:p>
            <a:pPr algn="ctr"/>
            <a:endParaRPr lang="en-NZ" sz="2000" b="1" dirty="0" smtClean="0">
              <a:solidFill>
                <a:schemeClr val="accent4">
                  <a:lumMod val="25000"/>
                </a:schemeClr>
              </a:solidFill>
              <a:latin typeface="Arial" pitchFamily="34" charset="0"/>
              <a:cs typeface="Arial" pitchFamily="34" charset="0"/>
            </a:endParaRPr>
          </a:p>
          <a:p>
            <a:pPr algn="ctr"/>
            <a:r>
              <a:rPr lang="en-NZ" sz="2000" b="1" dirty="0" smtClean="0">
                <a:solidFill>
                  <a:schemeClr val="accent4">
                    <a:lumMod val="25000"/>
                  </a:schemeClr>
                </a:solidFill>
                <a:latin typeface="Arial" pitchFamily="34" charset="0"/>
                <a:cs typeface="Arial" pitchFamily="34" charset="0"/>
              </a:rPr>
              <a:t>Gary Platz</a:t>
            </a:r>
            <a:endParaRPr lang="en-NZ" sz="2000" b="1" dirty="0">
              <a:solidFill>
                <a:schemeClr val="accent4">
                  <a:lumMod val="25000"/>
                </a:schemeClr>
              </a:solidFill>
              <a:latin typeface="Arial" pitchFamily="34" charset="0"/>
              <a:cs typeface="Arial" pitchFamily="34" charset="0"/>
            </a:endParaRPr>
          </a:p>
        </p:txBody>
      </p:sp>
      <p:sp>
        <p:nvSpPr>
          <p:cNvPr id="20484" name="Rectangle 3"/>
          <p:cNvSpPr>
            <a:spLocks noGrp="1" noChangeArrowheads="1"/>
          </p:cNvSpPr>
          <p:nvPr>
            <p:ph type="body" sz="half" idx="3"/>
          </p:nvPr>
        </p:nvSpPr>
        <p:spPr>
          <a:xfrm>
            <a:off x="457200" y="4876800"/>
            <a:ext cx="8229600" cy="1179513"/>
          </a:xfrm>
        </p:spPr>
        <p:txBody>
          <a:bodyPr/>
          <a:lstStyle/>
          <a:p>
            <a:pPr eaLnBrk="1" hangingPunct="1">
              <a:buFontTx/>
              <a:buNone/>
            </a:pPr>
            <a:endParaRPr lang="en-NZ" dirty="0" smtClean="0">
              <a:latin typeface="Gill Sans MT" pitchFamily="-111" charset="-18"/>
            </a:endParaRPr>
          </a:p>
          <a:p>
            <a:pPr eaLnBrk="1" hangingPunct="1">
              <a:buFontTx/>
              <a:buNone/>
            </a:pPr>
            <a:endParaRPr lang="en-NZ" dirty="0" smtClean="0">
              <a:latin typeface="Gill Sans MT" pitchFamily="-111" charset="-18"/>
            </a:endParaRPr>
          </a:p>
        </p:txBody>
      </p:sp>
      <p:sp>
        <p:nvSpPr>
          <p:cNvPr id="17" name="Title 16"/>
          <p:cNvSpPr>
            <a:spLocks noGrp="1"/>
          </p:cNvSpPr>
          <p:nvPr>
            <p:ph type="title"/>
          </p:nvPr>
        </p:nvSpPr>
        <p:spPr/>
        <p:txBody>
          <a:bodyPr/>
          <a:lstStyle/>
          <a:p>
            <a:r>
              <a:rPr lang="en-NZ" dirty="0" smtClean="0"/>
              <a:t>Family Matters</a:t>
            </a:r>
            <a:br>
              <a:rPr lang="en-NZ" dirty="0" smtClean="0"/>
            </a:br>
            <a:r>
              <a:rPr lang="en-NZ" dirty="0" smtClean="0"/>
              <a:t>in Serious Mental Illness</a:t>
            </a:r>
            <a:endParaRPr lang="en-NZ"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19"/>
          <p:cNvSpPr/>
          <p:nvPr/>
        </p:nvSpPr>
        <p:spPr>
          <a:xfrm>
            <a:off x="107504" y="1714519"/>
            <a:ext cx="8856984" cy="4429125"/>
          </a:xfrm>
          <a:prstGeom prst="ellipse">
            <a:avLst/>
          </a:prstGeom>
          <a:solidFill>
            <a:srgbClr val="00B0F0">
              <a:alpha val="14118"/>
            </a:srgbClr>
          </a:solidFill>
          <a:ln w="19050">
            <a:solidFill>
              <a:srgbClr val="0070C0">
                <a:alpha val="50196"/>
              </a:srgb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NZ" dirty="0"/>
          </a:p>
        </p:txBody>
      </p:sp>
      <p:sp>
        <p:nvSpPr>
          <p:cNvPr id="8195" name="Oval 10"/>
          <p:cNvSpPr>
            <a:spLocks noChangeArrowheads="1"/>
          </p:cNvSpPr>
          <p:nvPr/>
        </p:nvSpPr>
        <p:spPr bwMode="auto">
          <a:xfrm>
            <a:off x="2267744" y="1766335"/>
            <a:ext cx="4608512" cy="4305871"/>
          </a:xfrm>
          <a:prstGeom prst="ellipse">
            <a:avLst/>
          </a:prstGeom>
          <a:solidFill>
            <a:srgbClr val="4F81BD">
              <a:alpha val="54902"/>
            </a:srgbClr>
          </a:solidFill>
          <a:ln w="3175">
            <a:solidFill>
              <a:schemeClr val="bg1"/>
            </a:solidFill>
            <a:round/>
            <a:headEnd/>
            <a:tailEnd/>
          </a:ln>
          <a:effectLst/>
        </p:spPr>
        <p:txBody>
          <a:bodyPr wrap="none" anchor="ctr"/>
          <a:lstStyle/>
          <a:p>
            <a:endParaRPr lang="en-NZ">
              <a:solidFill>
                <a:schemeClr val="bg1"/>
              </a:solidFill>
            </a:endParaRPr>
          </a:p>
          <a:p>
            <a:endParaRPr lang="en-GB">
              <a:solidFill>
                <a:schemeClr val="bg1"/>
              </a:solidFill>
            </a:endParaRPr>
          </a:p>
        </p:txBody>
      </p:sp>
      <p:sp>
        <p:nvSpPr>
          <p:cNvPr id="8196" name="Text Box 15"/>
          <p:cNvSpPr txBox="1">
            <a:spLocks noChangeArrowheads="1"/>
          </p:cNvSpPr>
          <p:nvPr/>
        </p:nvSpPr>
        <p:spPr bwMode="auto">
          <a:xfrm>
            <a:off x="2357422" y="2643182"/>
            <a:ext cx="2070562" cy="954107"/>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a:spAutoFit/>
          </a:bodyPr>
          <a:lstStyle/>
          <a:p>
            <a:pPr algn="r">
              <a:spcBef>
                <a:spcPct val="50000"/>
              </a:spcBef>
            </a:pPr>
            <a:r>
              <a:rPr lang="en-US" sz="1400" dirty="0" smtClean="0">
                <a:solidFill>
                  <a:schemeClr val="bg1"/>
                </a:solidFill>
                <a:latin typeface="Arial" pitchFamily="34" charset="0"/>
                <a:cs typeface="Arial" pitchFamily="34" charset="0"/>
              </a:rPr>
              <a:t> terrified.</a:t>
            </a:r>
          </a:p>
          <a:p>
            <a:pPr algn="r">
              <a:spcBef>
                <a:spcPct val="50000"/>
              </a:spcBef>
            </a:pPr>
            <a:r>
              <a:rPr lang="en-US" sz="1400" dirty="0" smtClean="0">
                <a:solidFill>
                  <a:schemeClr val="bg1"/>
                </a:solidFill>
                <a:latin typeface="Arial" pitchFamily="34" charset="0"/>
                <a:cs typeface="Arial" pitchFamily="34" charset="0"/>
              </a:rPr>
              <a:t> confused</a:t>
            </a:r>
            <a:r>
              <a:rPr lang="en-US" sz="1400" dirty="0">
                <a:solidFill>
                  <a:schemeClr val="bg1"/>
                </a:solidFill>
                <a:latin typeface="Arial" pitchFamily="34" charset="0"/>
                <a:cs typeface="Arial" pitchFamily="34" charset="0"/>
              </a:rPr>
              <a:t>. </a:t>
            </a:r>
            <a:endParaRPr lang="en-US" sz="1400" dirty="0" smtClean="0">
              <a:solidFill>
                <a:schemeClr val="bg1"/>
              </a:solidFill>
              <a:latin typeface="Arial" pitchFamily="34" charset="0"/>
              <a:cs typeface="Arial" pitchFamily="34" charset="0"/>
            </a:endParaRPr>
          </a:p>
          <a:p>
            <a:pPr algn="r">
              <a:spcBef>
                <a:spcPct val="50000"/>
              </a:spcBef>
            </a:pPr>
            <a:r>
              <a:rPr lang="en-US" sz="1400" dirty="0" smtClean="0">
                <a:solidFill>
                  <a:schemeClr val="bg1"/>
                </a:solidFill>
                <a:latin typeface="Arial" pitchFamily="34" charset="0"/>
                <a:cs typeface="Arial" pitchFamily="34" charset="0"/>
              </a:rPr>
              <a:t>deeply </a:t>
            </a:r>
            <a:r>
              <a:rPr lang="en-US" sz="1400" dirty="0">
                <a:solidFill>
                  <a:schemeClr val="bg1"/>
                </a:solidFill>
                <a:latin typeface="Arial" pitchFamily="34" charset="0"/>
                <a:cs typeface="Arial" pitchFamily="34" charset="0"/>
              </a:rPr>
              <a:t>disturbed</a:t>
            </a:r>
            <a:r>
              <a:rPr lang="en-US" sz="1100" dirty="0">
                <a:solidFill>
                  <a:schemeClr val="bg1"/>
                </a:solidFill>
                <a:latin typeface="Arial" pitchFamily="34" charset="0"/>
                <a:cs typeface="Arial" pitchFamily="34" charset="0"/>
              </a:rPr>
              <a:t>.  </a:t>
            </a:r>
          </a:p>
        </p:txBody>
      </p:sp>
      <p:sp>
        <p:nvSpPr>
          <p:cNvPr id="8197" name="Line 18"/>
          <p:cNvSpPr>
            <a:spLocks noChangeShapeType="1"/>
          </p:cNvSpPr>
          <p:nvPr/>
        </p:nvSpPr>
        <p:spPr bwMode="auto">
          <a:xfrm>
            <a:off x="4572000" y="1824305"/>
            <a:ext cx="0" cy="4176463"/>
          </a:xfrm>
          <a:prstGeom prst="line">
            <a:avLst/>
          </a:prstGeom>
          <a:noFill/>
          <a:ln w="3175">
            <a:solidFill>
              <a:schemeClr val="bg1"/>
            </a:solidFill>
            <a:prstDash val="dash"/>
            <a:round/>
            <a:headEnd/>
            <a:tailEnd/>
          </a:ln>
          <a:effectLst>
            <a:outerShdw blurRad="50800" dist="38100" dir="2700000" algn="tl" rotWithShape="0">
              <a:prstClr val="black">
                <a:alpha val="40000"/>
              </a:prstClr>
            </a:outerShdw>
          </a:effectLst>
        </p:spPr>
        <p:txBody>
          <a:bodyPr/>
          <a:lstStyle/>
          <a:p>
            <a:endParaRPr lang="en-NZ"/>
          </a:p>
        </p:txBody>
      </p:sp>
      <p:sp>
        <p:nvSpPr>
          <p:cNvPr id="8198" name="Line 19"/>
          <p:cNvSpPr>
            <a:spLocks noChangeShapeType="1"/>
          </p:cNvSpPr>
          <p:nvPr/>
        </p:nvSpPr>
        <p:spPr bwMode="auto">
          <a:xfrm>
            <a:off x="2267744" y="3933056"/>
            <a:ext cx="4608512" cy="0"/>
          </a:xfrm>
          <a:prstGeom prst="line">
            <a:avLst/>
          </a:prstGeom>
          <a:noFill/>
          <a:ln w="3175">
            <a:solidFill>
              <a:schemeClr val="bg1"/>
            </a:solidFill>
            <a:prstDash val="dash"/>
            <a:round/>
            <a:headEnd/>
            <a:tailEnd/>
          </a:ln>
          <a:effectLst>
            <a:outerShdw blurRad="50800" dist="38100" dir="2700000" algn="tl" rotWithShape="0">
              <a:prstClr val="black">
                <a:alpha val="40000"/>
              </a:prstClr>
            </a:outerShdw>
          </a:effectLst>
        </p:spPr>
        <p:txBody>
          <a:bodyPr/>
          <a:lstStyle/>
          <a:p>
            <a:endParaRPr lang="en-NZ">
              <a:solidFill>
                <a:schemeClr val="bg1"/>
              </a:solidFill>
              <a:latin typeface="Omnes Regular" pitchFamily="2" charset="0"/>
            </a:endParaRPr>
          </a:p>
        </p:txBody>
      </p:sp>
      <p:sp>
        <p:nvSpPr>
          <p:cNvPr id="8199" name="Text Box 22"/>
          <p:cNvSpPr txBox="1">
            <a:spLocks noChangeArrowheads="1"/>
          </p:cNvSpPr>
          <p:nvPr/>
        </p:nvSpPr>
        <p:spPr bwMode="auto">
          <a:xfrm>
            <a:off x="4644008" y="2643182"/>
            <a:ext cx="2521420" cy="1231106"/>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a:spAutoFit/>
          </a:bodyPr>
          <a:lstStyle/>
          <a:p>
            <a:pPr>
              <a:spcBef>
                <a:spcPct val="50000"/>
              </a:spcBef>
            </a:pPr>
            <a:r>
              <a:rPr lang="en-US" sz="1400" dirty="0" smtClean="0">
                <a:solidFill>
                  <a:schemeClr val="bg1"/>
                </a:solidFill>
                <a:latin typeface="Arial" pitchFamily="34" charset="0"/>
                <a:cs typeface="Arial" pitchFamily="34" charset="0"/>
              </a:rPr>
              <a:t>can’t </a:t>
            </a:r>
            <a:r>
              <a:rPr lang="en-US" sz="1400" dirty="0">
                <a:solidFill>
                  <a:schemeClr val="bg1"/>
                </a:solidFill>
                <a:latin typeface="Arial" pitchFamily="34" charset="0"/>
                <a:cs typeface="Arial" pitchFamily="34" charset="0"/>
              </a:rPr>
              <a:t>do </a:t>
            </a:r>
            <a:r>
              <a:rPr lang="en-US" sz="1400" dirty="0" smtClean="0">
                <a:solidFill>
                  <a:schemeClr val="bg1"/>
                </a:solidFill>
                <a:latin typeface="Arial" pitchFamily="34" charset="0"/>
                <a:cs typeface="Arial" pitchFamily="34" charset="0"/>
              </a:rPr>
              <a:t>things.   </a:t>
            </a:r>
            <a:endParaRPr lang="en-US" sz="1400" dirty="0">
              <a:solidFill>
                <a:schemeClr val="bg1"/>
              </a:solidFill>
              <a:latin typeface="Arial" pitchFamily="34" charset="0"/>
              <a:cs typeface="Arial" pitchFamily="34" charset="0"/>
            </a:endParaRPr>
          </a:p>
          <a:p>
            <a:pPr>
              <a:spcBef>
                <a:spcPct val="50000"/>
              </a:spcBef>
            </a:pPr>
            <a:r>
              <a:rPr lang="en-US" sz="1400" dirty="0" smtClean="0">
                <a:solidFill>
                  <a:schemeClr val="bg1"/>
                </a:solidFill>
                <a:latin typeface="Arial" pitchFamily="34" charset="0"/>
                <a:cs typeface="Arial" pitchFamily="34" charset="0"/>
              </a:rPr>
              <a:t> </a:t>
            </a:r>
            <a:r>
              <a:rPr lang="en-US" sz="1400" dirty="0">
                <a:solidFill>
                  <a:schemeClr val="bg1"/>
                </a:solidFill>
                <a:latin typeface="Arial" pitchFamily="34" charset="0"/>
                <a:cs typeface="Arial" pitchFamily="34" charset="0"/>
              </a:rPr>
              <a:t>don’t  </a:t>
            </a:r>
            <a:r>
              <a:rPr lang="en-US" sz="1400" dirty="0" smtClean="0">
                <a:solidFill>
                  <a:schemeClr val="bg1"/>
                </a:solidFill>
                <a:latin typeface="Arial" pitchFamily="34" charset="0"/>
                <a:cs typeface="Arial" pitchFamily="34" charset="0"/>
              </a:rPr>
              <a:t>talk. </a:t>
            </a:r>
          </a:p>
          <a:p>
            <a:pPr>
              <a:spcBef>
                <a:spcPct val="50000"/>
              </a:spcBef>
            </a:pPr>
            <a:r>
              <a:rPr lang="en-US" sz="1400" dirty="0" smtClean="0">
                <a:solidFill>
                  <a:schemeClr val="bg1"/>
                </a:solidFill>
                <a:latin typeface="Arial" pitchFamily="34" charset="0"/>
                <a:cs typeface="Arial" pitchFamily="34" charset="0"/>
              </a:rPr>
              <a:t>hear disturbing voices.</a:t>
            </a:r>
          </a:p>
          <a:p>
            <a:pPr>
              <a:spcBef>
                <a:spcPct val="50000"/>
              </a:spcBef>
            </a:pPr>
            <a:endParaRPr lang="en-US" sz="1200" dirty="0">
              <a:solidFill>
                <a:schemeClr val="bg1"/>
              </a:solidFill>
              <a:latin typeface="Arial" pitchFamily="34" charset="0"/>
              <a:cs typeface="Arial" pitchFamily="34" charset="0"/>
            </a:endParaRPr>
          </a:p>
        </p:txBody>
      </p:sp>
      <p:sp>
        <p:nvSpPr>
          <p:cNvPr id="8200" name="Text Box 23"/>
          <p:cNvSpPr txBox="1">
            <a:spLocks noChangeArrowheads="1"/>
          </p:cNvSpPr>
          <p:nvPr/>
        </p:nvSpPr>
        <p:spPr bwMode="auto">
          <a:xfrm>
            <a:off x="2843808" y="4094782"/>
            <a:ext cx="1582936" cy="846386"/>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a:spAutoFit/>
          </a:bodyPr>
          <a:lstStyle/>
          <a:p>
            <a:pPr algn="r">
              <a:spcBef>
                <a:spcPct val="50000"/>
              </a:spcBef>
            </a:pPr>
            <a:r>
              <a:rPr lang="en-US" sz="1400" dirty="0" smtClean="0">
                <a:solidFill>
                  <a:schemeClr val="bg1"/>
                </a:solidFill>
                <a:latin typeface="Arial" pitchFamily="34" charset="0"/>
                <a:cs typeface="Arial" pitchFamily="34" charset="0"/>
              </a:rPr>
              <a:t> </a:t>
            </a:r>
            <a:r>
              <a:rPr lang="en-US" sz="1400" dirty="0">
                <a:solidFill>
                  <a:schemeClr val="bg1"/>
                </a:solidFill>
                <a:latin typeface="Arial" pitchFamily="34" charset="0"/>
                <a:cs typeface="Arial" pitchFamily="34" charset="0"/>
              </a:rPr>
              <a:t>feel alien. </a:t>
            </a:r>
            <a:endParaRPr lang="en-US" sz="1400" dirty="0" smtClean="0">
              <a:solidFill>
                <a:schemeClr val="bg1"/>
              </a:solidFill>
              <a:latin typeface="Arial" pitchFamily="34" charset="0"/>
              <a:cs typeface="Arial" pitchFamily="34" charset="0"/>
            </a:endParaRPr>
          </a:p>
          <a:p>
            <a:pPr algn="r">
              <a:spcBef>
                <a:spcPct val="50000"/>
              </a:spcBef>
            </a:pPr>
            <a:r>
              <a:rPr lang="en-US" sz="1400" dirty="0" smtClean="0">
                <a:solidFill>
                  <a:schemeClr val="bg1"/>
                </a:solidFill>
                <a:latin typeface="Arial" pitchFamily="34" charset="0"/>
                <a:cs typeface="Arial" pitchFamily="34" charset="0"/>
              </a:rPr>
              <a:t>feel unacceptable </a:t>
            </a:r>
            <a:r>
              <a:rPr lang="en-US" sz="1400" dirty="0">
                <a:solidFill>
                  <a:schemeClr val="bg1"/>
                </a:solidFill>
                <a:latin typeface="Arial" pitchFamily="34" charset="0"/>
                <a:cs typeface="Arial" pitchFamily="34" charset="0"/>
              </a:rPr>
              <a:t>to others</a:t>
            </a:r>
            <a:r>
              <a:rPr lang="en-US" sz="1100" dirty="0">
                <a:solidFill>
                  <a:schemeClr val="bg1"/>
                </a:solidFill>
                <a:latin typeface="Arial" pitchFamily="34" charset="0"/>
                <a:cs typeface="Arial" pitchFamily="34" charset="0"/>
              </a:rPr>
              <a:t>.</a:t>
            </a:r>
          </a:p>
        </p:txBody>
      </p:sp>
      <p:sp>
        <p:nvSpPr>
          <p:cNvPr id="8201" name="Text Box 24"/>
          <p:cNvSpPr txBox="1">
            <a:spLocks noChangeArrowheads="1"/>
          </p:cNvSpPr>
          <p:nvPr/>
        </p:nvSpPr>
        <p:spPr bwMode="auto">
          <a:xfrm>
            <a:off x="4716016" y="4077072"/>
            <a:ext cx="2160588" cy="954107"/>
          </a:xfrm>
          <a:prstGeom prst="rect">
            <a:avLst/>
          </a:prstGeom>
          <a:noFill/>
          <a:ln w="9525">
            <a:noFill/>
            <a:miter lim="800000"/>
            <a:headEnd/>
            <a:tailEnd/>
          </a:ln>
          <a:effectLst>
            <a:outerShdw blurRad="50800" dist="38100" dir="2700000" algn="tl" rotWithShape="0">
              <a:prstClr val="black">
                <a:alpha val="40000"/>
              </a:prstClr>
            </a:outerShdw>
          </a:effectLst>
        </p:spPr>
        <p:txBody>
          <a:bodyPr>
            <a:spAutoFit/>
          </a:bodyPr>
          <a:lstStyle/>
          <a:p>
            <a:pPr>
              <a:spcBef>
                <a:spcPct val="50000"/>
              </a:spcBef>
            </a:pPr>
            <a:r>
              <a:rPr lang="en-US" sz="1400" dirty="0" smtClean="0">
                <a:solidFill>
                  <a:schemeClr val="bg1"/>
                </a:solidFill>
                <a:latin typeface="Arial" pitchFamily="34" charset="0"/>
                <a:cs typeface="Arial" pitchFamily="34" charset="0"/>
              </a:rPr>
              <a:t>no money. </a:t>
            </a:r>
          </a:p>
          <a:p>
            <a:pPr>
              <a:spcBef>
                <a:spcPct val="50000"/>
              </a:spcBef>
            </a:pPr>
            <a:r>
              <a:rPr lang="en-US" sz="1400" dirty="0" smtClean="0">
                <a:solidFill>
                  <a:schemeClr val="bg1"/>
                </a:solidFill>
                <a:latin typeface="Arial" pitchFamily="34" charset="0"/>
                <a:cs typeface="Arial" pitchFamily="34" charset="0"/>
              </a:rPr>
              <a:t>no relationships. </a:t>
            </a:r>
          </a:p>
          <a:p>
            <a:pPr>
              <a:spcBef>
                <a:spcPct val="50000"/>
              </a:spcBef>
            </a:pPr>
            <a:r>
              <a:rPr lang="en-US" sz="1400" dirty="0" smtClean="0">
                <a:solidFill>
                  <a:schemeClr val="bg1"/>
                </a:solidFill>
                <a:latin typeface="Arial" pitchFamily="34" charset="0"/>
                <a:cs typeface="Arial" pitchFamily="34" charset="0"/>
              </a:rPr>
              <a:t>no place </a:t>
            </a:r>
            <a:r>
              <a:rPr lang="en-US" sz="1400" dirty="0">
                <a:solidFill>
                  <a:schemeClr val="bg1"/>
                </a:solidFill>
                <a:latin typeface="Arial" pitchFamily="34" charset="0"/>
                <a:cs typeface="Arial" pitchFamily="34" charset="0"/>
              </a:rPr>
              <a:t>to live.</a:t>
            </a:r>
          </a:p>
        </p:txBody>
      </p:sp>
      <p:sp>
        <p:nvSpPr>
          <p:cNvPr id="8206" name="Text Box 29"/>
          <p:cNvSpPr txBox="1">
            <a:spLocks noChangeArrowheads="1"/>
          </p:cNvSpPr>
          <p:nvPr/>
        </p:nvSpPr>
        <p:spPr bwMode="auto">
          <a:xfrm>
            <a:off x="611188" y="764704"/>
            <a:ext cx="8280400" cy="784830"/>
          </a:xfrm>
          <a:prstGeom prst="rect">
            <a:avLst/>
          </a:prstGeom>
          <a:noFill/>
          <a:ln w="9525">
            <a:noFill/>
            <a:miter lim="800000"/>
            <a:headEnd/>
            <a:tailEnd/>
          </a:ln>
        </p:spPr>
        <p:txBody>
          <a:bodyPr wrap="square">
            <a:spAutoFit/>
          </a:bodyPr>
          <a:lstStyle/>
          <a:p>
            <a:pPr algn="ctr">
              <a:spcBef>
                <a:spcPct val="50000"/>
              </a:spcBef>
            </a:pPr>
            <a:r>
              <a:rPr lang="en-US" b="1" dirty="0" smtClean="0">
                <a:solidFill>
                  <a:schemeClr val="accent1"/>
                </a:solidFill>
                <a:latin typeface="Arial" pitchFamily="34" charset="0"/>
                <a:cs typeface="Arial" pitchFamily="34" charset="0"/>
                <a:sym typeface="Wingdings" pitchFamily="2" charset="2"/>
              </a:rPr>
              <a:t>4  Markers of an environment of distress</a:t>
            </a:r>
          </a:p>
          <a:p>
            <a:pPr algn="ctr">
              <a:spcBef>
                <a:spcPct val="50000"/>
              </a:spcBef>
            </a:pPr>
            <a:r>
              <a:rPr lang="en-US" b="1" dirty="0" smtClean="0">
                <a:solidFill>
                  <a:schemeClr val="bg1">
                    <a:lumMod val="50000"/>
                  </a:schemeClr>
                </a:solidFill>
                <a:latin typeface="Arial" pitchFamily="34" charset="0"/>
                <a:cs typeface="Arial" pitchFamily="34" charset="0"/>
                <a:sym typeface="Wingdings" pitchFamily="2" charset="2"/>
              </a:rPr>
              <a:t> </a:t>
            </a:r>
            <a:r>
              <a:rPr lang="en-US" b="1" dirty="0">
                <a:solidFill>
                  <a:schemeClr val="bg1">
                    <a:lumMod val="50000"/>
                  </a:schemeClr>
                </a:solidFill>
                <a:latin typeface="Arial" pitchFamily="34" charset="0"/>
                <a:cs typeface="Arial" pitchFamily="34" charset="0"/>
              </a:rPr>
              <a:t>Hopelessness   </a:t>
            </a:r>
            <a:r>
              <a:rPr lang="en-US" b="1" dirty="0">
                <a:solidFill>
                  <a:schemeClr val="bg1">
                    <a:lumMod val="50000"/>
                  </a:schemeClr>
                </a:solidFill>
                <a:latin typeface="Arial" pitchFamily="34" charset="0"/>
                <a:cs typeface="Arial" pitchFamily="34" charset="0"/>
                <a:sym typeface="Wingdings" pitchFamily="2" charset="2"/>
              </a:rPr>
              <a:t></a:t>
            </a:r>
            <a:r>
              <a:rPr lang="en-US" dirty="0">
                <a:solidFill>
                  <a:schemeClr val="bg1">
                    <a:lumMod val="50000"/>
                  </a:schemeClr>
                </a:solidFill>
                <a:latin typeface="Arial" pitchFamily="34" charset="0"/>
                <a:cs typeface="Arial" pitchFamily="34" charset="0"/>
                <a:sym typeface="Wingdings" pitchFamily="2" charset="2"/>
              </a:rPr>
              <a:t> </a:t>
            </a:r>
            <a:r>
              <a:rPr lang="en-US" b="1" dirty="0">
                <a:solidFill>
                  <a:schemeClr val="bg1">
                    <a:lumMod val="50000"/>
                  </a:schemeClr>
                </a:solidFill>
                <a:latin typeface="Arial" pitchFamily="34" charset="0"/>
                <a:cs typeface="Arial" pitchFamily="34" charset="0"/>
              </a:rPr>
              <a:t>Powerlessness   </a:t>
            </a:r>
            <a:r>
              <a:rPr lang="en-US" b="1" dirty="0">
                <a:solidFill>
                  <a:schemeClr val="bg1">
                    <a:lumMod val="50000"/>
                  </a:schemeClr>
                </a:solidFill>
                <a:latin typeface="Arial" pitchFamily="34" charset="0"/>
                <a:cs typeface="Arial" pitchFamily="34" charset="0"/>
                <a:sym typeface="Wingdings" pitchFamily="2" charset="2"/>
              </a:rPr>
              <a:t></a:t>
            </a:r>
            <a:r>
              <a:rPr lang="en-US" dirty="0">
                <a:solidFill>
                  <a:schemeClr val="bg1">
                    <a:lumMod val="50000"/>
                  </a:schemeClr>
                </a:solidFill>
                <a:latin typeface="Arial" pitchFamily="34" charset="0"/>
                <a:cs typeface="Arial" pitchFamily="34" charset="0"/>
                <a:sym typeface="Wingdings" pitchFamily="2" charset="2"/>
              </a:rPr>
              <a:t> </a:t>
            </a:r>
            <a:r>
              <a:rPr lang="en-US" b="1" dirty="0">
                <a:solidFill>
                  <a:schemeClr val="bg1">
                    <a:lumMod val="50000"/>
                  </a:schemeClr>
                </a:solidFill>
                <a:latin typeface="Arial" pitchFamily="34" charset="0"/>
                <a:cs typeface="Arial" pitchFamily="34" charset="0"/>
              </a:rPr>
              <a:t>Controlled by   </a:t>
            </a:r>
            <a:r>
              <a:rPr lang="en-US" b="1" dirty="0">
                <a:solidFill>
                  <a:schemeClr val="bg1">
                    <a:lumMod val="50000"/>
                  </a:schemeClr>
                </a:solidFill>
                <a:latin typeface="Arial" pitchFamily="34" charset="0"/>
                <a:cs typeface="Arial" pitchFamily="34" charset="0"/>
                <a:sym typeface="Wingdings" pitchFamily="2" charset="2"/>
              </a:rPr>
              <a:t></a:t>
            </a:r>
            <a:r>
              <a:rPr lang="en-US" dirty="0">
                <a:solidFill>
                  <a:schemeClr val="bg1">
                    <a:lumMod val="50000"/>
                  </a:schemeClr>
                </a:solidFill>
                <a:latin typeface="Arial" pitchFamily="34" charset="0"/>
                <a:cs typeface="Arial" pitchFamily="34" charset="0"/>
                <a:sym typeface="Wingdings" pitchFamily="2" charset="2"/>
              </a:rPr>
              <a:t> </a:t>
            </a:r>
            <a:r>
              <a:rPr lang="en-US" b="1" dirty="0">
                <a:solidFill>
                  <a:schemeClr val="bg1">
                    <a:lumMod val="50000"/>
                  </a:schemeClr>
                </a:solidFill>
                <a:latin typeface="Arial" pitchFamily="34" charset="0"/>
                <a:cs typeface="Arial" pitchFamily="34" charset="0"/>
              </a:rPr>
              <a:t>Sense of Isolation</a:t>
            </a:r>
            <a:endParaRPr lang="en-GB" b="1" dirty="0">
              <a:solidFill>
                <a:schemeClr val="bg1">
                  <a:lumMod val="50000"/>
                </a:schemeClr>
              </a:solidFill>
              <a:latin typeface="Arial" pitchFamily="34" charset="0"/>
              <a:cs typeface="Arial" pitchFamily="34" charset="0"/>
            </a:endParaRPr>
          </a:p>
        </p:txBody>
      </p:sp>
      <p:sp>
        <p:nvSpPr>
          <p:cNvPr id="8207" name="TextBox 18"/>
          <p:cNvSpPr txBox="1">
            <a:spLocks noChangeArrowheads="1"/>
          </p:cNvSpPr>
          <p:nvPr/>
        </p:nvSpPr>
        <p:spPr bwMode="auto">
          <a:xfrm>
            <a:off x="1714480" y="285728"/>
            <a:ext cx="6143667" cy="477054"/>
          </a:xfrm>
          <a:prstGeom prst="rect">
            <a:avLst/>
          </a:prstGeom>
          <a:noFill/>
          <a:ln w="9525">
            <a:noFill/>
            <a:miter lim="800000"/>
            <a:headEnd/>
            <a:tailEnd/>
          </a:ln>
        </p:spPr>
        <p:txBody>
          <a:bodyPr wrap="square">
            <a:spAutoFit/>
          </a:bodyPr>
          <a:lstStyle/>
          <a:p>
            <a:pPr algn="ctr"/>
            <a:r>
              <a:rPr lang="en-NZ" sz="2500" b="1" dirty="0">
                <a:solidFill>
                  <a:schemeClr val="tx2"/>
                </a:solidFill>
                <a:latin typeface="Arial" pitchFamily="34" charset="0"/>
                <a:cs typeface="Arial" pitchFamily="34" charset="0"/>
              </a:rPr>
              <a:t>ENVIRONMENT OF DISTRESS</a:t>
            </a:r>
          </a:p>
        </p:txBody>
      </p:sp>
      <p:sp>
        <p:nvSpPr>
          <p:cNvPr id="22" name="Rectangle 21"/>
          <p:cNvSpPr/>
          <p:nvPr/>
        </p:nvSpPr>
        <p:spPr>
          <a:xfrm>
            <a:off x="622970" y="3429000"/>
            <a:ext cx="1428750" cy="914400"/>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NZ" i="1" dirty="0" smtClean="0">
                <a:solidFill>
                  <a:schemeClr val="bg1"/>
                </a:solidFill>
                <a:latin typeface="Arial" pitchFamily="34" charset="0"/>
                <a:cs typeface="Arial" pitchFamily="34" charset="0"/>
              </a:rPr>
              <a:t>Whanau </a:t>
            </a:r>
            <a:r>
              <a:rPr lang="en-NZ" dirty="0" smtClean="0">
                <a:solidFill>
                  <a:schemeClr val="bg1"/>
                </a:solidFill>
                <a:latin typeface="Arial" pitchFamily="34" charset="0"/>
                <a:cs typeface="Arial" pitchFamily="34" charset="0"/>
              </a:rPr>
              <a:t>distress</a:t>
            </a:r>
            <a:endParaRPr lang="en-NZ" dirty="0">
              <a:solidFill>
                <a:schemeClr val="bg1"/>
              </a:solidFill>
              <a:latin typeface="Arial" pitchFamily="34" charset="0"/>
              <a:cs typeface="Arial" pitchFamily="34" charset="0"/>
            </a:endParaRPr>
          </a:p>
        </p:txBody>
      </p:sp>
      <p:sp>
        <p:nvSpPr>
          <p:cNvPr id="23" name="Rectangle 22"/>
          <p:cNvSpPr/>
          <p:nvPr/>
        </p:nvSpPr>
        <p:spPr>
          <a:xfrm>
            <a:off x="7164288" y="3450704"/>
            <a:ext cx="1500188" cy="914400"/>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NZ" dirty="0" smtClean="0">
                <a:latin typeface="Arial" pitchFamily="34" charset="0"/>
                <a:cs typeface="Arial" pitchFamily="34" charset="0"/>
              </a:rPr>
              <a:t>Community distress</a:t>
            </a:r>
            <a:endParaRPr lang="en-NZ" dirty="0">
              <a:latin typeface="Arial" pitchFamily="34" charset="0"/>
              <a:cs typeface="Arial" pitchFamily="34" charset="0"/>
            </a:endParaRPr>
          </a:p>
        </p:txBody>
      </p:sp>
      <p:sp>
        <p:nvSpPr>
          <p:cNvPr id="24" name="Rounded Rectangle 23"/>
          <p:cNvSpPr/>
          <p:nvPr/>
        </p:nvSpPr>
        <p:spPr>
          <a:xfrm>
            <a:off x="395536" y="2204864"/>
            <a:ext cx="1944216" cy="504056"/>
          </a:xfrm>
          <a:prstGeom prst="round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Arial" pitchFamily="34" charset="0"/>
                <a:cs typeface="Arial" pitchFamily="34" charset="0"/>
              </a:rPr>
              <a:t>PERSONAL</a:t>
            </a:r>
            <a:endParaRPr lang="en-US" sz="2400" dirty="0">
              <a:solidFill>
                <a:schemeClr val="bg1"/>
              </a:solidFill>
              <a:latin typeface="Arial" pitchFamily="34" charset="0"/>
              <a:cs typeface="Arial" pitchFamily="34" charset="0"/>
            </a:endParaRPr>
          </a:p>
        </p:txBody>
      </p:sp>
      <p:sp>
        <p:nvSpPr>
          <p:cNvPr id="25" name="Rounded Rectangle 24"/>
          <p:cNvSpPr/>
          <p:nvPr/>
        </p:nvSpPr>
        <p:spPr>
          <a:xfrm>
            <a:off x="6948264" y="2204864"/>
            <a:ext cx="1800200" cy="504056"/>
          </a:xfrm>
          <a:prstGeom prst="round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latin typeface="Arial" pitchFamily="34" charset="0"/>
                <a:cs typeface="Arial" pitchFamily="34" charset="0"/>
              </a:rPr>
              <a:t>CLINICAL</a:t>
            </a:r>
            <a:endParaRPr lang="en-US" sz="2400" dirty="0">
              <a:solidFill>
                <a:schemeClr val="bg1"/>
              </a:solidFill>
              <a:latin typeface="Arial" pitchFamily="34" charset="0"/>
              <a:cs typeface="Arial" pitchFamily="34" charset="0"/>
            </a:endParaRPr>
          </a:p>
        </p:txBody>
      </p:sp>
      <p:sp>
        <p:nvSpPr>
          <p:cNvPr id="26" name="Rounded Rectangle 25"/>
          <p:cNvSpPr/>
          <p:nvPr/>
        </p:nvSpPr>
        <p:spPr>
          <a:xfrm>
            <a:off x="395536" y="5229200"/>
            <a:ext cx="1944216" cy="504056"/>
          </a:xfrm>
          <a:prstGeom prst="round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latin typeface="Arial" pitchFamily="34" charset="0"/>
                <a:cs typeface="Arial" pitchFamily="34" charset="0"/>
              </a:rPr>
              <a:t>CULTURAL</a:t>
            </a:r>
            <a:endParaRPr lang="en-US" sz="2400" dirty="0">
              <a:solidFill>
                <a:schemeClr val="bg1"/>
              </a:solidFill>
              <a:latin typeface="Arial" pitchFamily="34" charset="0"/>
              <a:cs typeface="Arial" pitchFamily="34" charset="0"/>
            </a:endParaRPr>
          </a:p>
        </p:txBody>
      </p:sp>
      <p:sp>
        <p:nvSpPr>
          <p:cNvPr id="27" name="Rounded Rectangle 26"/>
          <p:cNvSpPr/>
          <p:nvPr/>
        </p:nvSpPr>
        <p:spPr>
          <a:xfrm>
            <a:off x="6948264" y="5229200"/>
            <a:ext cx="1800200" cy="504056"/>
          </a:xfrm>
          <a:prstGeom prst="round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latin typeface="Arial" pitchFamily="34" charset="0"/>
                <a:cs typeface="Arial" pitchFamily="34" charset="0"/>
              </a:rPr>
              <a:t>SOCIAL</a:t>
            </a:r>
            <a:endParaRPr lang="en-US" sz="24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19"/>
          <p:cNvSpPr/>
          <p:nvPr/>
        </p:nvSpPr>
        <p:spPr>
          <a:xfrm>
            <a:off x="323528" y="1714519"/>
            <a:ext cx="8712968" cy="4429125"/>
          </a:xfrm>
          <a:prstGeom prst="ellipse">
            <a:avLst/>
          </a:prstGeom>
          <a:solidFill>
            <a:srgbClr val="92D050">
              <a:alpha val="40000"/>
            </a:srgbClr>
          </a:solidFill>
          <a:ln w="19050">
            <a:solidFill>
              <a:schemeClr val="accent3">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NZ" dirty="0"/>
          </a:p>
        </p:txBody>
      </p:sp>
      <p:sp>
        <p:nvSpPr>
          <p:cNvPr id="8195" name="Oval 10"/>
          <p:cNvSpPr>
            <a:spLocks noChangeArrowheads="1"/>
          </p:cNvSpPr>
          <p:nvPr/>
        </p:nvSpPr>
        <p:spPr bwMode="auto">
          <a:xfrm>
            <a:off x="2339752" y="2060848"/>
            <a:ext cx="4536504" cy="3888432"/>
          </a:xfrm>
          <a:prstGeom prst="ellipse">
            <a:avLst/>
          </a:prstGeom>
          <a:solidFill>
            <a:srgbClr val="92D050">
              <a:alpha val="54902"/>
            </a:srgbClr>
          </a:solidFill>
          <a:ln w="3175">
            <a:solidFill>
              <a:schemeClr val="bg1"/>
            </a:solidFill>
            <a:round/>
            <a:headEnd/>
            <a:tailEnd/>
          </a:ln>
          <a:effectLst/>
        </p:spPr>
        <p:txBody>
          <a:bodyPr wrap="none" anchor="ctr"/>
          <a:lstStyle/>
          <a:p>
            <a:endParaRPr lang="en-NZ">
              <a:solidFill>
                <a:schemeClr val="bg1"/>
              </a:solidFill>
            </a:endParaRPr>
          </a:p>
          <a:p>
            <a:endParaRPr lang="en-GB">
              <a:solidFill>
                <a:schemeClr val="bg1"/>
              </a:solidFill>
            </a:endParaRPr>
          </a:p>
        </p:txBody>
      </p:sp>
      <p:sp>
        <p:nvSpPr>
          <p:cNvPr id="8196" name="Text Box 15"/>
          <p:cNvSpPr txBox="1">
            <a:spLocks noChangeArrowheads="1"/>
          </p:cNvSpPr>
          <p:nvPr/>
        </p:nvSpPr>
        <p:spPr bwMode="auto">
          <a:xfrm>
            <a:off x="2627784" y="2564904"/>
            <a:ext cx="1872208" cy="1384995"/>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a:spAutoFit/>
          </a:bodyPr>
          <a:lstStyle/>
          <a:p>
            <a:pPr algn="r"/>
            <a:r>
              <a:rPr lang="en-NZ" sz="1400" dirty="0" smtClean="0">
                <a:solidFill>
                  <a:schemeClr val="bg1"/>
                </a:solidFill>
                <a:latin typeface="Arial" pitchFamily="34" charset="0"/>
                <a:cs typeface="Arial" pitchFamily="34" charset="0"/>
              </a:rPr>
              <a:t>I understand what the </a:t>
            </a:r>
          </a:p>
          <a:p>
            <a:pPr algn="r"/>
            <a:r>
              <a:rPr lang="en-NZ" sz="1400" dirty="0" smtClean="0">
                <a:solidFill>
                  <a:schemeClr val="bg1"/>
                </a:solidFill>
                <a:latin typeface="Arial" pitchFamily="34" charset="0"/>
                <a:cs typeface="Arial" pitchFamily="34" charset="0"/>
              </a:rPr>
              <a:t>experience of mental </a:t>
            </a:r>
          </a:p>
          <a:p>
            <a:pPr algn="r"/>
            <a:r>
              <a:rPr lang="en-NZ" sz="1400" dirty="0" smtClean="0">
                <a:solidFill>
                  <a:schemeClr val="bg1"/>
                </a:solidFill>
                <a:latin typeface="Arial" pitchFamily="34" charset="0"/>
                <a:cs typeface="Arial" pitchFamily="34" charset="0"/>
              </a:rPr>
              <a:t>illness was for me.</a:t>
            </a:r>
          </a:p>
          <a:p>
            <a:pPr algn="r"/>
            <a:r>
              <a:rPr lang="en-NZ" sz="1400" dirty="0" smtClean="0">
                <a:solidFill>
                  <a:schemeClr val="bg1"/>
                </a:solidFill>
                <a:latin typeface="Arial" pitchFamily="34" charset="0"/>
                <a:cs typeface="Arial" pitchFamily="34" charset="0"/>
              </a:rPr>
              <a:t>I know myself better now.</a:t>
            </a:r>
            <a:endParaRPr lang="en-NZ" sz="1400" dirty="0">
              <a:solidFill>
                <a:schemeClr val="bg1"/>
              </a:solidFill>
              <a:latin typeface="Arial" pitchFamily="34" charset="0"/>
              <a:cs typeface="Arial" pitchFamily="34" charset="0"/>
            </a:endParaRPr>
          </a:p>
        </p:txBody>
      </p:sp>
      <p:sp>
        <p:nvSpPr>
          <p:cNvPr id="8197" name="Line 18"/>
          <p:cNvSpPr>
            <a:spLocks noChangeShapeType="1"/>
          </p:cNvSpPr>
          <p:nvPr/>
        </p:nvSpPr>
        <p:spPr bwMode="auto">
          <a:xfrm>
            <a:off x="4572000" y="1824305"/>
            <a:ext cx="0" cy="4176463"/>
          </a:xfrm>
          <a:prstGeom prst="line">
            <a:avLst/>
          </a:prstGeom>
          <a:noFill/>
          <a:ln w="3175">
            <a:solidFill>
              <a:schemeClr val="bg1"/>
            </a:solidFill>
            <a:prstDash val="dash"/>
            <a:round/>
            <a:headEnd/>
            <a:tailEnd/>
          </a:ln>
          <a:effectLst>
            <a:outerShdw blurRad="50800" dist="38100" dir="2700000" algn="tl" rotWithShape="0">
              <a:prstClr val="black">
                <a:alpha val="40000"/>
              </a:prstClr>
            </a:outerShdw>
          </a:effectLst>
        </p:spPr>
        <p:txBody>
          <a:bodyPr/>
          <a:lstStyle/>
          <a:p>
            <a:endParaRPr lang="en-NZ"/>
          </a:p>
        </p:txBody>
      </p:sp>
      <p:sp>
        <p:nvSpPr>
          <p:cNvPr id="8198" name="Line 19"/>
          <p:cNvSpPr>
            <a:spLocks noChangeShapeType="1"/>
          </p:cNvSpPr>
          <p:nvPr/>
        </p:nvSpPr>
        <p:spPr bwMode="auto">
          <a:xfrm>
            <a:off x="2267744" y="3933056"/>
            <a:ext cx="4608512" cy="0"/>
          </a:xfrm>
          <a:prstGeom prst="line">
            <a:avLst/>
          </a:prstGeom>
          <a:noFill/>
          <a:ln w="3175">
            <a:solidFill>
              <a:schemeClr val="bg1"/>
            </a:solidFill>
            <a:prstDash val="dash"/>
            <a:round/>
            <a:headEnd/>
            <a:tailEnd/>
          </a:ln>
          <a:effectLst>
            <a:outerShdw blurRad="50800" dist="38100" dir="2700000" algn="tl" rotWithShape="0">
              <a:prstClr val="black">
                <a:alpha val="40000"/>
              </a:prstClr>
            </a:outerShdw>
          </a:effectLst>
        </p:spPr>
        <p:txBody>
          <a:bodyPr/>
          <a:lstStyle/>
          <a:p>
            <a:endParaRPr lang="en-NZ">
              <a:solidFill>
                <a:schemeClr val="bg1"/>
              </a:solidFill>
              <a:latin typeface="Omnes Regular" pitchFamily="2" charset="0"/>
            </a:endParaRPr>
          </a:p>
        </p:txBody>
      </p:sp>
      <p:sp>
        <p:nvSpPr>
          <p:cNvPr id="8199" name="Text Box 22"/>
          <p:cNvSpPr txBox="1">
            <a:spLocks noChangeArrowheads="1"/>
          </p:cNvSpPr>
          <p:nvPr/>
        </p:nvSpPr>
        <p:spPr bwMode="auto">
          <a:xfrm>
            <a:off x="4644008" y="2564904"/>
            <a:ext cx="1656184" cy="523220"/>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a:spAutoFit/>
          </a:bodyPr>
          <a:lstStyle/>
          <a:p>
            <a:r>
              <a:rPr lang="en-NZ" sz="1400" dirty="0" smtClean="0">
                <a:solidFill>
                  <a:schemeClr val="bg1"/>
                </a:solidFill>
                <a:latin typeface="Arial" pitchFamily="34" charset="0"/>
                <a:cs typeface="Arial" pitchFamily="34" charset="0"/>
              </a:rPr>
              <a:t>I am healthier. </a:t>
            </a:r>
          </a:p>
          <a:p>
            <a:r>
              <a:rPr lang="en-NZ" sz="1400" dirty="0" smtClean="0">
                <a:solidFill>
                  <a:schemeClr val="bg1"/>
                </a:solidFill>
                <a:latin typeface="Arial" pitchFamily="34" charset="0"/>
                <a:cs typeface="Arial" pitchFamily="34" charset="0"/>
              </a:rPr>
              <a:t>I can do more.</a:t>
            </a:r>
            <a:endParaRPr lang="en-NZ" sz="1400" dirty="0">
              <a:solidFill>
                <a:schemeClr val="bg1"/>
              </a:solidFill>
              <a:latin typeface="Arial" pitchFamily="34" charset="0"/>
              <a:cs typeface="Arial" pitchFamily="34" charset="0"/>
            </a:endParaRPr>
          </a:p>
        </p:txBody>
      </p:sp>
      <p:sp>
        <p:nvSpPr>
          <p:cNvPr id="8200" name="Text Box 23"/>
          <p:cNvSpPr txBox="1">
            <a:spLocks noChangeArrowheads="1"/>
          </p:cNvSpPr>
          <p:nvPr/>
        </p:nvSpPr>
        <p:spPr bwMode="auto">
          <a:xfrm>
            <a:off x="2843808" y="4094782"/>
            <a:ext cx="1582936" cy="954107"/>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a:spAutoFit/>
          </a:bodyPr>
          <a:lstStyle/>
          <a:p>
            <a:pPr algn="r">
              <a:spcBef>
                <a:spcPct val="50000"/>
              </a:spcBef>
            </a:pPr>
            <a:r>
              <a:rPr lang="en-US" sz="1400" dirty="0" smtClean="0">
                <a:solidFill>
                  <a:schemeClr val="bg1"/>
                </a:solidFill>
                <a:latin typeface="Arial" pitchFamily="34" charset="0"/>
                <a:cs typeface="Arial" pitchFamily="34" charset="0"/>
              </a:rPr>
              <a:t>I feel like  there is a place I belong and feel accepted. </a:t>
            </a:r>
            <a:endParaRPr lang="en-US" sz="1400" dirty="0">
              <a:solidFill>
                <a:schemeClr val="bg1"/>
              </a:solidFill>
              <a:latin typeface="Arial" pitchFamily="34" charset="0"/>
              <a:cs typeface="Arial" pitchFamily="34" charset="0"/>
            </a:endParaRPr>
          </a:p>
        </p:txBody>
      </p:sp>
      <p:sp>
        <p:nvSpPr>
          <p:cNvPr id="8201" name="Text Box 24"/>
          <p:cNvSpPr txBox="1">
            <a:spLocks noChangeArrowheads="1"/>
          </p:cNvSpPr>
          <p:nvPr/>
        </p:nvSpPr>
        <p:spPr bwMode="auto">
          <a:xfrm>
            <a:off x="4716016" y="4077072"/>
            <a:ext cx="1800200" cy="954107"/>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a:spAutoFit/>
          </a:bodyPr>
          <a:lstStyle/>
          <a:p>
            <a:pPr>
              <a:spcBef>
                <a:spcPct val="50000"/>
              </a:spcBef>
            </a:pPr>
            <a:r>
              <a:rPr lang="en-US" sz="1400" dirty="0" smtClean="0">
                <a:solidFill>
                  <a:schemeClr val="bg1"/>
                </a:solidFill>
                <a:latin typeface="Arial" pitchFamily="34" charset="0"/>
                <a:cs typeface="Arial" pitchFamily="34" charset="0"/>
              </a:rPr>
              <a:t>I have resources, relationships and citizenship ( in the full sense).</a:t>
            </a:r>
            <a:endParaRPr lang="en-US" sz="1400" dirty="0">
              <a:solidFill>
                <a:schemeClr val="bg1"/>
              </a:solidFill>
              <a:latin typeface="Arial" pitchFamily="34" charset="0"/>
              <a:cs typeface="Arial" pitchFamily="34" charset="0"/>
            </a:endParaRPr>
          </a:p>
        </p:txBody>
      </p:sp>
      <p:sp>
        <p:nvSpPr>
          <p:cNvPr id="8206" name="Text Box 29"/>
          <p:cNvSpPr txBox="1">
            <a:spLocks noChangeArrowheads="1"/>
          </p:cNvSpPr>
          <p:nvPr/>
        </p:nvSpPr>
        <p:spPr bwMode="auto">
          <a:xfrm>
            <a:off x="395536" y="1052736"/>
            <a:ext cx="8640960" cy="784830"/>
          </a:xfrm>
          <a:prstGeom prst="rect">
            <a:avLst/>
          </a:prstGeom>
          <a:noFill/>
          <a:ln w="9525">
            <a:noFill/>
            <a:miter lim="800000"/>
            <a:headEnd/>
            <a:tailEnd/>
          </a:ln>
        </p:spPr>
        <p:txBody>
          <a:bodyPr wrap="square">
            <a:spAutoFit/>
          </a:bodyPr>
          <a:lstStyle/>
          <a:p>
            <a:pPr algn="ctr">
              <a:spcBef>
                <a:spcPct val="50000"/>
              </a:spcBef>
            </a:pPr>
            <a:r>
              <a:rPr lang="en-US" b="1" dirty="0" smtClean="0">
                <a:solidFill>
                  <a:schemeClr val="accent1"/>
                </a:solidFill>
                <a:latin typeface="Arial" pitchFamily="34" charset="0"/>
                <a:cs typeface="Arial" pitchFamily="34" charset="0"/>
                <a:sym typeface="Wingdings" pitchFamily="2" charset="2"/>
              </a:rPr>
              <a:t>4 Markers that indicate an environment that enhances recovery of well-being</a:t>
            </a:r>
          </a:p>
          <a:p>
            <a:pPr algn="ctr">
              <a:spcBef>
                <a:spcPct val="50000"/>
              </a:spcBef>
            </a:pPr>
            <a:r>
              <a:rPr lang="en-US" b="1" dirty="0" smtClean="0">
                <a:solidFill>
                  <a:srgbClr val="008000"/>
                </a:solidFill>
                <a:latin typeface="Arial" pitchFamily="34" charset="0"/>
                <a:cs typeface="Arial" pitchFamily="34" charset="0"/>
                <a:sym typeface="Wingdings" pitchFamily="2" charset="2"/>
              </a:rPr>
              <a:t> </a:t>
            </a:r>
            <a:r>
              <a:rPr lang="en-US" b="1" dirty="0" smtClean="0">
                <a:solidFill>
                  <a:srgbClr val="008000"/>
                </a:solidFill>
                <a:latin typeface="Arial" pitchFamily="34" charset="0"/>
                <a:cs typeface="Arial" pitchFamily="34" charset="0"/>
              </a:rPr>
              <a:t>Hope   </a:t>
            </a:r>
            <a:r>
              <a:rPr lang="en-US" b="1" dirty="0">
                <a:solidFill>
                  <a:srgbClr val="008000"/>
                </a:solidFill>
                <a:latin typeface="Arial" pitchFamily="34" charset="0"/>
                <a:cs typeface="Arial" pitchFamily="34" charset="0"/>
                <a:sym typeface="Wingdings" pitchFamily="2" charset="2"/>
              </a:rPr>
              <a:t></a:t>
            </a:r>
            <a:r>
              <a:rPr lang="en-US" dirty="0">
                <a:solidFill>
                  <a:srgbClr val="008000"/>
                </a:solidFill>
                <a:latin typeface="Arial" pitchFamily="34" charset="0"/>
                <a:cs typeface="Arial" pitchFamily="34" charset="0"/>
                <a:sym typeface="Wingdings" pitchFamily="2" charset="2"/>
              </a:rPr>
              <a:t> </a:t>
            </a:r>
            <a:r>
              <a:rPr lang="en-US" b="1" dirty="0" smtClean="0">
                <a:solidFill>
                  <a:srgbClr val="008000"/>
                </a:solidFill>
                <a:latin typeface="Arial" pitchFamily="34" charset="0"/>
                <a:cs typeface="Arial" pitchFamily="34" charset="0"/>
              </a:rPr>
              <a:t>Personal Power   </a:t>
            </a:r>
            <a:r>
              <a:rPr lang="en-US" b="1" dirty="0">
                <a:solidFill>
                  <a:srgbClr val="008000"/>
                </a:solidFill>
                <a:latin typeface="Arial" pitchFamily="34" charset="0"/>
                <a:cs typeface="Arial" pitchFamily="34" charset="0"/>
                <a:sym typeface="Wingdings" pitchFamily="2" charset="2"/>
              </a:rPr>
              <a:t></a:t>
            </a:r>
            <a:r>
              <a:rPr lang="en-US" dirty="0">
                <a:solidFill>
                  <a:srgbClr val="008000"/>
                </a:solidFill>
                <a:latin typeface="Arial" pitchFamily="34" charset="0"/>
                <a:cs typeface="Arial" pitchFamily="34" charset="0"/>
                <a:sym typeface="Wingdings" pitchFamily="2" charset="2"/>
              </a:rPr>
              <a:t> </a:t>
            </a:r>
            <a:r>
              <a:rPr lang="en-US" b="1" dirty="0" smtClean="0">
                <a:solidFill>
                  <a:srgbClr val="008000"/>
                </a:solidFill>
                <a:latin typeface="Arial" pitchFamily="34" charset="0"/>
                <a:cs typeface="Arial" pitchFamily="34" charset="0"/>
              </a:rPr>
              <a:t>Self-Determination   </a:t>
            </a:r>
            <a:r>
              <a:rPr lang="en-US" b="1" dirty="0">
                <a:solidFill>
                  <a:srgbClr val="008000"/>
                </a:solidFill>
                <a:latin typeface="Arial" pitchFamily="34" charset="0"/>
                <a:cs typeface="Arial" pitchFamily="34" charset="0"/>
                <a:sym typeface="Wingdings" pitchFamily="2" charset="2"/>
              </a:rPr>
              <a:t></a:t>
            </a:r>
            <a:r>
              <a:rPr lang="en-US" dirty="0">
                <a:solidFill>
                  <a:srgbClr val="008000"/>
                </a:solidFill>
                <a:latin typeface="Arial" pitchFamily="34" charset="0"/>
                <a:cs typeface="Arial" pitchFamily="34" charset="0"/>
                <a:sym typeface="Wingdings" pitchFamily="2" charset="2"/>
              </a:rPr>
              <a:t> </a:t>
            </a:r>
            <a:r>
              <a:rPr lang="en-US" b="1" dirty="0">
                <a:solidFill>
                  <a:srgbClr val="008000"/>
                </a:solidFill>
                <a:latin typeface="Arial" pitchFamily="34" charset="0"/>
                <a:cs typeface="Arial" pitchFamily="34" charset="0"/>
              </a:rPr>
              <a:t>Sense of </a:t>
            </a:r>
            <a:r>
              <a:rPr lang="en-US" b="1" dirty="0" smtClean="0">
                <a:solidFill>
                  <a:srgbClr val="008000"/>
                </a:solidFill>
                <a:latin typeface="Arial" pitchFamily="34" charset="0"/>
                <a:cs typeface="Arial" pitchFamily="34" charset="0"/>
              </a:rPr>
              <a:t>Belonging</a:t>
            </a:r>
            <a:endParaRPr lang="en-GB" b="1" dirty="0">
              <a:solidFill>
                <a:srgbClr val="008000"/>
              </a:solidFill>
              <a:latin typeface="Arial" pitchFamily="34" charset="0"/>
              <a:cs typeface="Arial" pitchFamily="34" charset="0"/>
            </a:endParaRPr>
          </a:p>
        </p:txBody>
      </p:sp>
      <p:sp>
        <p:nvSpPr>
          <p:cNvPr id="8207" name="TextBox 18"/>
          <p:cNvSpPr txBox="1">
            <a:spLocks noChangeArrowheads="1"/>
          </p:cNvSpPr>
          <p:nvPr/>
        </p:nvSpPr>
        <p:spPr bwMode="auto">
          <a:xfrm>
            <a:off x="1043608" y="285728"/>
            <a:ext cx="7056784" cy="861774"/>
          </a:xfrm>
          <a:prstGeom prst="rect">
            <a:avLst/>
          </a:prstGeom>
          <a:noFill/>
          <a:ln w="9525">
            <a:noFill/>
            <a:miter lim="800000"/>
            <a:headEnd/>
            <a:tailEnd/>
          </a:ln>
        </p:spPr>
        <p:txBody>
          <a:bodyPr wrap="square">
            <a:spAutoFit/>
          </a:bodyPr>
          <a:lstStyle/>
          <a:p>
            <a:pPr algn="ctr"/>
            <a:r>
              <a:rPr lang="en-NZ" sz="2500" b="1" dirty="0">
                <a:solidFill>
                  <a:schemeClr val="tx2"/>
                </a:solidFill>
                <a:latin typeface="Arial" pitchFamily="34" charset="0"/>
                <a:cs typeface="Arial" pitchFamily="34" charset="0"/>
              </a:rPr>
              <a:t>ENVIRONMENT OF </a:t>
            </a:r>
            <a:r>
              <a:rPr lang="en-NZ" sz="2500" b="1" dirty="0" smtClean="0">
                <a:solidFill>
                  <a:schemeClr val="tx2"/>
                </a:solidFill>
                <a:latin typeface="Arial" pitchFamily="34" charset="0"/>
                <a:cs typeface="Arial" pitchFamily="34" charset="0"/>
              </a:rPr>
              <a:t>RECOVERY OF WELLBEING</a:t>
            </a:r>
            <a:endParaRPr lang="en-NZ" sz="2500" b="1" dirty="0">
              <a:solidFill>
                <a:schemeClr val="tx2"/>
              </a:solidFill>
              <a:latin typeface="Arial" pitchFamily="34" charset="0"/>
              <a:cs typeface="Arial" pitchFamily="34" charset="0"/>
            </a:endParaRPr>
          </a:p>
        </p:txBody>
      </p:sp>
      <p:sp>
        <p:nvSpPr>
          <p:cNvPr id="22" name="Rectangle 21"/>
          <p:cNvSpPr/>
          <p:nvPr/>
        </p:nvSpPr>
        <p:spPr>
          <a:xfrm>
            <a:off x="622970" y="3429000"/>
            <a:ext cx="1428750" cy="914400"/>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NZ" i="1" dirty="0" err="1" smtClean="0">
                <a:solidFill>
                  <a:schemeClr val="bg1"/>
                </a:solidFill>
                <a:latin typeface="Arial" pitchFamily="34" charset="0"/>
                <a:cs typeface="Arial" pitchFamily="34" charset="0"/>
              </a:rPr>
              <a:t>Whanau</a:t>
            </a:r>
            <a:r>
              <a:rPr lang="en-NZ" i="1" dirty="0" smtClean="0">
                <a:solidFill>
                  <a:schemeClr val="bg1"/>
                </a:solidFill>
                <a:latin typeface="Arial" pitchFamily="34" charset="0"/>
                <a:cs typeface="Arial" pitchFamily="34" charset="0"/>
              </a:rPr>
              <a:t> </a:t>
            </a:r>
            <a:r>
              <a:rPr lang="en-NZ" dirty="0" smtClean="0">
                <a:solidFill>
                  <a:schemeClr val="bg1"/>
                </a:solidFill>
                <a:latin typeface="Arial" pitchFamily="34" charset="0"/>
                <a:cs typeface="Arial" pitchFamily="34" charset="0"/>
              </a:rPr>
              <a:t>recovery of wellbeing</a:t>
            </a:r>
            <a:endParaRPr lang="en-NZ" dirty="0">
              <a:solidFill>
                <a:schemeClr val="bg1"/>
              </a:solidFill>
              <a:latin typeface="Arial" pitchFamily="34" charset="0"/>
              <a:cs typeface="Arial" pitchFamily="34" charset="0"/>
            </a:endParaRPr>
          </a:p>
        </p:txBody>
      </p:sp>
      <p:sp>
        <p:nvSpPr>
          <p:cNvPr id="23" name="Rectangle 22"/>
          <p:cNvSpPr/>
          <p:nvPr/>
        </p:nvSpPr>
        <p:spPr>
          <a:xfrm>
            <a:off x="7164288" y="3450704"/>
            <a:ext cx="1500188" cy="914400"/>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NZ" dirty="0" smtClean="0">
                <a:latin typeface="Arial" pitchFamily="34" charset="0"/>
                <a:cs typeface="Arial" pitchFamily="34" charset="0"/>
              </a:rPr>
              <a:t>Community recovery of wellbeing</a:t>
            </a:r>
            <a:endParaRPr lang="en-NZ" dirty="0">
              <a:latin typeface="Arial" pitchFamily="34" charset="0"/>
              <a:cs typeface="Arial" pitchFamily="34" charset="0"/>
            </a:endParaRPr>
          </a:p>
        </p:txBody>
      </p:sp>
      <p:sp>
        <p:nvSpPr>
          <p:cNvPr id="24" name="Rounded Rectangle 23"/>
          <p:cNvSpPr/>
          <p:nvPr/>
        </p:nvSpPr>
        <p:spPr>
          <a:xfrm>
            <a:off x="395536" y="2204864"/>
            <a:ext cx="1944216" cy="504056"/>
          </a:xfrm>
          <a:prstGeom prst="roundRect">
            <a:avLst/>
          </a:prstGeom>
          <a:solidFill>
            <a:srgbClr val="00B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latin typeface="Arial" pitchFamily="34" charset="0"/>
                <a:cs typeface="Arial" pitchFamily="34" charset="0"/>
              </a:rPr>
              <a:t>PERSONAL</a:t>
            </a:r>
            <a:endParaRPr lang="en-US" sz="2400" dirty="0">
              <a:solidFill>
                <a:schemeClr val="bg1"/>
              </a:solidFill>
              <a:latin typeface="Arial" pitchFamily="34" charset="0"/>
              <a:cs typeface="Arial" pitchFamily="34" charset="0"/>
            </a:endParaRPr>
          </a:p>
        </p:txBody>
      </p:sp>
      <p:sp>
        <p:nvSpPr>
          <p:cNvPr id="25" name="Rounded Rectangle 24"/>
          <p:cNvSpPr/>
          <p:nvPr/>
        </p:nvSpPr>
        <p:spPr>
          <a:xfrm>
            <a:off x="6948264" y="2204864"/>
            <a:ext cx="1800200" cy="504056"/>
          </a:xfrm>
          <a:prstGeom prst="roundRect">
            <a:avLst/>
          </a:prstGeom>
          <a:solidFill>
            <a:srgbClr val="00B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latin typeface="Arial" pitchFamily="34" charset="0"/>
                <a:cs typeface="Arial" pitchFamily="34" charset="0"/>
              </a:rPr>
              <a:t>CLINICAL</a:t>
            </a:r>
            <a:endParaRPr lang="en-US" sz="2400" dirty="0">
              <a:solidFill>
                <a:schemeClr val="bg1"/>
              </a:solidFill>
              <a:latin typeface="Arial" pitchFamily="34" charset="0"/>
              <a:cs typeface="Arial" pitchFamily="34" charset="0"/>
            </a:endParaRPr>
          </a:p>
        </p:txBody>
      </p:sp>
      <p:sp>
        <p:nvSpPr>
          <p:cNvPr id="26" name="Rounded Rectangle 25"/>
          <p:cNvSpPr/>
          <p:nvPr/>
        </p:nvSpPr>
        <p:spPr>
          <a:xfrm>
            <a:off x="395536" y="5229200"/>
            <a:ext cx="1944216" cy="504056"/>
          </a:xfrm>
          <a:prstGeom prst="roundRect">
            <a:avLst/>
          </a:prstGeom>
          <a:solidFill>
            <a:srgbClr val="00B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latin typeface="Arial" pitchFamily="34" charset="0"/>
                <a:cs typeface="Arial" pitchFamily="34" charset="0"/>
              </a:rPr>
              <a:t>CULTURAL</a:t>
            </a:r>
            <a:endParaRPr lang="en-US" sz="2400" dirty="0">
              <a:solidFill>
                <a:schemeClr val="bg1"/>
              </a:solidFill>
              <a:latin typeface="Arial" pitchFamily="34" charset="0"/>
              <a:cs typeface="Arial" pitchFamily="34" charset="0"/>
            </a:endParaRPr>
          </a:p>
        </p:txBody>
      </p:sp>
      <p:sp>
        <p:nvSpPr>
          <p:cNvPr id="27" name="Rounded Rectangle 26"/>
          <p:cNvSpPr/>
          <p:nvPr/>
        </p:nvSpPr>
        <p:spPr>
          <a:xfrm>
            <a:off x="6948264" y="5229200"/>
            <a:ext cx="1800200" cy="504056"/>
          </a:xfrm>
          <a:prstGeom prst="roundRect">
            <a:avLst/>
          </a:prstGeom>
          <a:solidFill>
            <a:srgbClr val="00B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bg1"/>
                </a:solidFill>
                <a:latin typeface="Arial" pitchFamily="34" charset="0"/>
                <a:cs typeface="Arial" pitchFamily="34" charset="0"/>
              </a:rPr>
              <a:t>SOCIAL</a:t>
            </a:r>
            <a:endParaRPr lang="en-US" sz="2400" dirty="0">
              <a:solidFill>
                <a:schemeClr val="bg1"/>
              </a:solidFill>
              <a:latin typeface="Arial" pitchFamily="34" charset="0"/>
              <a:cs typeface="Arial" pitchFamily="34" charset="0"/>
            </a:endParaRPr>
          </a:p>
        </p:txBody>
      </p:sp>
      <p:sp>
        <p:nvSpPr>
          <p:cNvPr id="19" name="TextBox 18"/>
          <p:cNvSpPr txBox="1"/>
          <p:nvPr/>
        </p:nvSpPr>
        <p:spPr>
          <a:xfrm>
            <a:off x="1165540" y="6286520"/>
            <a:ext cx="2914772" cy="400110"/>
          </a:xfrm>
          <a:prstGeom prst="rect">
            <a:avLst/>
          </a:prstGeom>
          <a:noFill/>
        </p:spPr>
        <p:txBody>
          <a:bodyPr wrap="none" rtlCol="0">
            <a:spAutoFit/>
          </a:bodyPr>
          <a:lstStyle/>
          <a:p>
            <a:r>
              <a:rPr lang="en-NZ" sz="2000" b="1" dirty="0" smtClean="0">
                <a:solidFill>
                  <a:srgbClr val="008000"/>
                </a:solidFill>
                <a:latin typeface="Arial" pitchFamily="34" charset="0"/>
                <a:cs typeface="Arial" pitchFamily="34" charset="0"/>
              </a:rPr>
              <a:t>COMMUNITY WISDOM</a:t>
            </a:r>
            <a:endParaRPr lang="en-NZ" sz="2000" b="1" dirty="0">
              <a:solidFill>
                <a:srgbClr val="008000"/>
              </a:solidFill>
              <a:latin typeface="Arial" pitchFamily="34" charset="0"/>
              <a:cs typeface="Arial" pitchFamily="34" charset="0"/>
            </a:endParaRPr>
          </a:p>
        </p:txBody>
      </p:sp>
      <p:sp>
        <p:nvSpPr>
          <p:cNvPr id="21" name="TextBox 20"/>
          <p:cNvSpPr txBox="1"/>
          <p:nvPr/>
        </p:nvSpPr>
        <p:spPr>
          <a:xfrm>
            <a:off x="5364088" y="6286520"/>
            <a:ext cx="3336363" cy="400110"/>
          </a:xfrm>
          <a:prstGeom prst="rect">
            <a:avLst/>
          </a:prstGeom>
          <a:noFill/>
        </p:spPr>
        <p:txBody>
          <a:bodyPr wrap="none" rtlCol="0">
            <a:spAutoFit/>
          </a:bodyPr>
          <a:lstStyle/>
          <a:p>
            <a:r>
              <a:rPr lang="en-NZ" sz="2000" b="1" dirty="0" smtClean="0">
                <a:solidFill>
                  <a:srgbClr val="008000"/>
                </a:solidFill>
                <a:latin typeface="Arial" pitchFamily="34" charset="0"/>
                <a:cs typeface="Arial" pitchFamily="34" charset="0"/>
              </a:rPr>
              <a:t>PERSONAL EXPERIENCE</a:t>
            </a:r>
            <a:endParaRPr lang="en-NZ" sz="2000" b="1" dirty="0">
              <a:solidFill>
                <a:srgbClr val="008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NZ" dirty="0" smtClean="0"/>
              <a:t>Contact for Resources</a:t>
            </a:r>
            <a:endParaRPr lang="en-NZ" dirty="0"/>
          </a:p>
        </p:txBody>
      </p:sp>
      <p:sp>
        <p:nvSpPr>
          <p:cNvPr id="5" name="Text Placeholder 4"/>
          <p:cNvSpPr>
            <a:spLocks noGrp="1"/>
          </p:cNvSpPr>
          <p:nvPr>
            <p:ph type="body" sz="half" idx="2"/>
          </p:nvPr>
        </p:nvSpPr>
        <p:spPr/>
        <p:txBody>
          <a:bodyPr/>
          <a:lstStyle/>
          <a:p>
            <a:pPr>
              <a:spcBef>
                <a:spcPts val="0"/>
              </a:spcBef>
              <a:spcAft>
                <a:spcPts val="0"/>
              </a:spcAft>
              <a:buNone/>
              <a:defRPr/>
            </a:pPr>
            <a:r>
              <a:rPr lang="en-NZ" b="1" dirty="0" smtClean="0"/>
              <a:t>Mental Health Commission</a:t>
            </a:r>
          </a:p>
          <a:p>
            <a:pPr>
              <a:spcBef>
                <a:spcPts val="0"/>
              </a:spcBef>
              <a:spcAft>
                <a:spcPts val="0"/>
              </a:spcAft>
              <a:buNone/>
              <a:defRPr/>
            </a:pPr>
            <a:r>
              <a:rPr lang="en-NZ" dirty="0" smtClean="0"/>
              <a:t>Level 4, 142 Lambton Quay, Wellington</a:t>
            </a:r>
          </a:p>
          <a:p>
            <a:pPr>
              <a:spcBef>
                <a:spcPts val="0"/>
              </a:spcBef>
              <a:spcAft>
                <a:spcPts val="0"/>
              </a:spcAft>
              <a:buNone/>
              <a:defRPr/>
            </a:pPr>
            <a:endParaRPr lang="en-NZ" dirty="0" smtClean="0"/>
          </a:p>
          <a:p>
            <a:pPr>
              <a:spcBef>
                <a:spcPts val="0"/>
              </a:spcBef>
              <a:spcAft>
                <a:spcPts val="0"/>
              </a:spcAft>
              <a:buNone/>
              <a:defRPr/>
            </a:pPr>
            <a:r>
              <a:rPr lang="en-NZ" dirty="0" smtClean="0"/>
              <a:t>(04) 474 8900</a:t>
            </a:r>
          </a:p>
          <a:p>
            <a:pPr>
              <a:spcBef>
                <a:spcPts val="0"/>
              </a:spcBef>
              <a:spcAft>
                <a:spcPts val="0"/>
              </a:spcAft>
              <a:buNone/>
              <a:defRPr/>
            </a:pPr>
            <a:endParaRPr lang="en-NZ" dirty="0" smtClean="0"/>
          </a:p>
          <a:p>
            <a:pPr>
              <a:spcBef>
                <a:spcPts val="0"/>
              </a:spcBef>
              <a:spcAft>
                <a:spcPts val="0"/>
              </a:spcAft>
              <a:buNone/>
              <a:defRPr/>
            </a:pPr>
            <a:r>
              <a:rPr lang="en-NZ" dirty="0" smtClean="0">
                <a:hlinkClick r:id="rId2"/>
              </a:rPr>
              <a:t>info@mhc.govt.nz</a:t>
            </a:r>
            <a:endParaRPr lang="en-NZ" dirty="0" smtClean="0"/>
          </a:p>
          <a:p>
            <a:pPr>
              <a:spcBef>
                <a:spcPts val="0"/>
              </a:spcBef>
              <a:spcAft>
                <a:spcPts val="0"/>
              </a:spcAft>
              <a:buNone/>
              <a:defRPr/>
            </a:pPr>
            <a:r>
              <a:rPr lang="en-NZ" dirty="0" smtClean="0">
                <a:hlinkClick r:id="rId3"/>
              </a:rPr>
              <a:t>www.mhc.govt.nz</a:t>
            </a:r>
            <a:endParaRPr lang="en-NZ" dirty="0" smtClean="0"/>
          </a:p>
          <a:p>
            <a:pPr>
              <a:buNone/>
            </a:pPr>
            <a:endParaRPr lang="en-NZ"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 of Session</a:t>
            </a:r>
            <a:endParaRPr lang="en-US" dirty="0"/>
          </a:p>
        </p:txBody>
      </p:sp>
      <p:sp>
        <p:nvSpPr>
          <p:cNvPr id="3" name="Text Placeholder 2"/>
          <p:cNvSpPr>
            <a:spLocks noGrp="1"/>
          </p:cNvSpPr>
          <p:nvPr>
            <p:ph type="body" sz="half" idx="2"/>
          </p:nvPr>
        </p:nvSpPr>
        <p:spPr/>
        <p:txBody>
          <a:bodyPr/>
          <a:lstStyle/>
          <a:p>
            <a:r>
              <a:rPr lang="en-US" dirty="0" smtClean="0"/>
              <a:t>  Role of the Mental Health Commission </a:t>
            </a:r>
          </a:p>
          <a:p>
            <a:r>
              <a:rPr lang="en-US" dirty="0" smtClean="0"/>
              <a:t>  The Strategic Context</a:t>
            </a:r>
          </a:p>
          <a:p>
            <a:r>
              <a:rPr lang="en-US" dirty="0" smtClean="0"/>
              <a:t>  Family matters in mental health </a:t>
            </a:r>
          </a:p>
          <a:p>
            <a:pPr>
              <a:buNone/>
            </a:pPr>
            <a:r>
              <a:rPr lang="en-US" dirty="0" smtClean="0"/>
              <a:t>    Interactive workshop</a:t>
            </a:r>
          </a:p>
          <a:p>
            <a:pPr lvl="1"/>
            <a:r>
              <a:rPr lang="en-US" sz="1600" dirty="0" smtClean="0"/>
              <a:t>-  Gary and Kathryn Platz</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500174"/>
            <a:ext cx="9144000" cy="4071966"/>
          </a:xfrm>
          <a:prstGeom prst="rect">
            <a:avLst/>
          </a:prstGeom>
          <a:solidFill>
            <a:srgbClr val="55822A">
              <a:alpha val="12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NZ" sz="2000" dirty="0" smtClean="0">
                <a:solidFill>
                  <a:srgbClr val="000000"/>
                </a:solidFill>
                <a:latin typeface="Arial" pitchFamily="34" charset="0"/>
                <a:ea typeface="Times New Roman" pitchFamily="18" charset="0"/>
                <a:cs typeface="Arial Mäori" pitchFamily="34" charset="0"/>
              </a:rPr>
              <a:t>	</a:t>
            </a:r>
            <a:endParaRPr lang="en-NZ" sz="2000" dirty="0" smtClean="0">
              <a:solidFill>
                <a:schemeClr val="tx1"/>
              </a:solidFill>
              <a:latin typeface="Arial" pitchFamily="34" charset="0"/>
              <a:cs typeface="Arial" pitchFamily="34" charset="0"/>
            </a:endParaRPr>
          </a:p>
        </p:txBody>
      </p:sp>
      <p:sp>
        <p:nvSpPr>
          <p:cNvPr id="17" name="Title 16"/>
          <p:cNvSpPr>
            <a:spLocks noGrp="1"/>
          </p:cNvSpPr>
          <p:nvPr>
            <p:ph type="title"/>
          </p:nvPr>
        </p:nvSpPr>
        <p:spPr/>
        <p:txBody>
          <a:bodyPr/>
          <a:lstStyle/>
          <a:p>
            <a:r>
              <a:rPr lang="en-NZ" dirty="0" smtClean="0"/>
              <a:t>The Mental Health Commission</a:t>
            </a:r>
            <a:endParaRPr lang="en-NZ" dirty="0"/>
          </a:p>
        </p:txBody>
      </p:sp>
      <p:sp>
        <p:nvSpPr>
          <p:cNvPr id="6" name="Rectangle 5"/>
          <p:cNvSpPr/>
          <p:nvPr/>
        </p:nvSpPr>
        <p:spPr>
          <a:xfrm>
            <a:off x="714348" y="1785927"/>
            <a:ext cx="7858180" cy="3477875"/>
          </a:xfrm>
          <a:prstGeom prst="rect">
            <a:avLst/>
          </a:prstGeom>
        </p:spPr>
        <p:txBody>
          <a:bodyPr wrap="square">
            <a:spAutoFit/>
          </a:bodyPr>
          <a:lstStyle/>
          <a:p>
            <a:r>
              <a:rPr lang="en-NZ" sz="2000" dirty="0" smtClean="0">
                <a:solidFill>
                  <a:srgbClr val="000000"/>
                </a:solidFill>
                <a:latin typeface="Arial" pitchFamily="34" charset="0"/>
                <a:ea typeface="Times New Roman" pitchFamily="18" charset="0"/>
                <a:cs typeface="Arial Mäori" pitchFamily="34" charset="0"/>
              </a:rPr>
              <a:t>The Commission was established in 1996, partly through the recommendations of the Mason Report. </a:t>
            </a:r>
          </a:p>
          <a:p>
            <a:endParaRPr lang="en-NZ" sz="2000" dirty="0" smtClean="0">
              <a:solidFill>
                <a:srgbClr val="000000"/>
              </a:solidFill>
              <a:latin typeface="Arial" pitchFamily="34" charset="0"/>
              <a:ea typeface="Times New Roman" pitchFamily="18" charset="0"/>
              <a:cs typeface="Arial Mäori" pitchFamily="34" charset="0"/>
            </a:endParaRPr>
          </a:p>
          <a:p>
            <a:r>
              <a:rPr lang="en-NZ" sz="2000" dirty="0" smtClean="0">
                <a:solidFill>
                  <a:srgbClr val="000000"/>
                </a:solidFill>
                <a:latin typeface="Arial" pitchFamily="34" charset="0"/>
                <a:ea typeface="Times New Roman" pitchFamily="18" charset="0"/>
                <a:cs typeface="Arial Mäori" pitchFamily="34" charset="0"/>
              </a:rPr>
              <a:t>Initially, the Commission was set up for five years as a Committee of the Minister of Health. </a:t>
            </a:r>
          </a:p>
          <a:p>
            <a:pPr lvl="0"/>
            <a:endParaRPr lang="en-NZ" sz="2000" dirty="0" smtClean="0">
              <a:latin typeface="Arial" pitchFamily="34" charset="0"/>
              <a:ea typeface="Times New Roman" pitchFamily="18" charset="0"/>
              <a:cs typeface="Arial Mäori" pitchFamily="34" charset="0"/>
            </a:endParaRPr>
          </a:p>
          <a:p>
            <a:pPr lvl="0"/>
            <a:r>
              <a:rPr lang="en-NZ" sz="2000" dirty="0" smtClean="0">
                <a:latin typeface="Arial" pitchFamily="34" charset="0"/>
                <a:ea typeface="Times New Roman" pitchFamily="18" charset="0"/>
                <a:cs typeface="Arial Mäori" pitchFamily="34" charset="0"/>
              </a:rPr>
              <a:t>Now, the Commission is an </a:t>
            </a:r>
            <a:r>
              <a:rPr lang="en-NZ" sz="2000" b="1" dirty="0" smtClean="0">
                <a:latin typeface="Arial" pitchFamily="34" charset="0"/>
                <a:ea typeface="Times New Roman" pitchFamily="18" charset="0"/>
                <a:cs typeface="Arial Mäori" pitchFamily="34" charset="0"/>
              </a:rPr>
              <a:t>autonomous Crown entity </a:t>
            </a:r>
            <a:r>
              <a:rPr lang="en-NZ" sz="2000" dirty="0" smtClean="0">
                <a:latin typeface="Arial" pitchFamily="34" charset="0"/>
                <a:ea typeface="Times New Roman" pitchFamily="18" charset="0"/>
                <a:cs typeface="Arial Mäori" pitchFamily="34" charset="0"/>
              </a:rPr>
              <a:t>under the Mental Health Commission Act 1998 (the Act). </a:t>
            </a:r>
          </a:p>
          <a:p>
            <a:pPr lvl="0"/>
            <a:endParaRPr lang="en-NZ" sz="2000" dirty="0" smtClean="0">
              <a:latin typeface="Arial" pitchFamily="34" charset="0"/>
              <a:ea typeface="Times New Roman" pitchFamily="18" charset="0"/>
              <a:cs typeface="Arial Mäori" pitchFamily="34" charset="0"/>
            </a:endParaRPr>
          </a:p>
          <a:p>
            <a:pPr lvl="0"/>
            <a:r>
              <a:rPr lang="en-NZ" sz="2000" dirty="0" smtClean="0">
                <a:latin typeface="Arial" pitchFamily="34" charset="0"/>
                <a:ea typeface="Times New Roman" pitchFamily="18" charset="0"/>
                <a:cs typeface="Arial Mäori" pitchFamily="34" charset="0"/>
              </a:rPr>
              <a:t>The Mental Health Commission Amendment Act 2007 repealed the 2007 expiry date to its current status on </a:t>
            </a:r>
            <a:r>
              <a:rPr lang="en-NZ" sz="2000" b="1" dirty="0" smtClean="0">
                <a:latin typeface="Arial" pitchFamily="34" charset="0"/>
                <a:ea typeface="Times New Roman" pitchFamily="18" charset="0"/>
                <a:cs typeface="Arial Mäori" pitchFamily="34" charset="0"/>
              </a:rPr>
              <a:t>30 August 2015</a:t>
            </a:r>
            <a:r>
              <a:rPr lang="en-NZ" sz="2000" dirty="0" smtClean="0">
                <a:latin typeface="Arial" pitchFamily="34" charset="0"/>
                <a:ea typeface="Times New Roman" pitchFamily="18" charset="0"/>
                <a:cs typeface="Arial Mäori" pitchFamily="34" charset="0"/>
              </a:rPr>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4"/>
          <p:cNvSpPr>
            <a:spLocks noGrp="1"/>
          </p:cNvSpPr>
          <p:nvPr>
            <p:ph type="title"/>
          </p:nvPr>
        </p:nvSpPr>
        <p:spPr>
          <a:xfrm>
            <a:off x="685800" y="427038"/>
            <a:ext cx="7772400" cy="914400"/>
          </a:xfrm>
        </p:spPr>
        <p:txBody>
          <a:bodyPr/>
          <a:lstStyle/>
          <a:p>
            <a:r>
              <a:rPr lang="en-US" dirty="0" smtClean="0">
                <a:latin typeface="Gill Sans MT" pitchFamily="-111" charset="-18"/>
              </a:rPr>
              <a:t>Our Core Functions </a:t>
            </a:r>
          </a:p>
        </p:txBody>
      </p:sp>
      <p:sp>
        <p:nvSpPr>
          <p:cNvPr id="19459" name="Text Placeholder 5"/>
          <p:cNvSpPr>
            <a:spLocks noGrp="1"/>
          </p:cNvSpPr>
          <p:nvPr>
            <p:ph type="body" idx="4294967295"/>
          </p:nvPr>
        </p:nvSpPr>
        <p:spPr>
          <a:xfrm>
            <a:off x="762000" y="1341438"/>
            <a:ext cx="7391400" cy="4997450"/>
          </a:xfrm>
        </p:spPr>
        <p:txBody>
          <a:bodyPr/>
          <a:lstStyle/>
          <a:p>
            <a:pPr lvl="1">
              <a:buFont typeface="Arial" pitchFamily="34" charset="0"/>
              <a:buChar char="•"/>
            </a:pPr>
            <a:r>
              <a:rPr lang="en-AU" sz="2000" dirty="0" smtClean="0">
                <a:latin typeface="Arial" pitchFamily="34" charset="0"/>
                <a:cs typeface="Arial" pitchFamily="34" charset="0"/>
              </a:rPr>
              <a:t>Monitor services </a:t>
            </a:r>
          </a:p>
          <a:p>
            <a:pPr lvl="1">
              <a:buFont typeface="Arial" pitchFamily="34" charset="0"/>
              <a:buChar char="•"/>
            </a:pPr>
            <a:r>
              <a:rPr lang="en-AU" sz="2000" dirty="0" smtClean="0">
                <a:latin typeface="Arial" pitchFamily="34" charset="0"/>
                <a:cs typeface="Arial" pitchFamily="34" charset="0"/>
              </a:rPr>
              <a:t>Provide advocacy and advice to the mental health sector</a:t>
            </a:r>
          </a:p>
          <a:p>
            <a:pPr lvl="1">
              <a:buFont typeface="Arial" pitchFamily="34" charset="0"/>
              <a:buChar char="•"/>
            </a:pPr>
            <a:r>
              <a:rPr lang="en-AU" sz="2000" dirty="0" smtClean="0">
                <a:latin typeface="Arial" pitchFamily="34" charset="0"/>
                <a:cs typeface="Arial" pitchFamily="34" charset="0"/>
              </a:rPr>
              <a:t>Support innovation</a:t>
            </a:r>
            <a:endParaRPr lang="en-US" dirty="0" smtClean="0">
              <a:latin typeface="Gill Sans MT" pitchFamily="-111" charset="-18"/>
            </a:endParaRPr>
          </a:p>
        </p:txBody>
      </p:sp>
      <p:pic>
        <p:nvPicPr>
          <p:cNvPr id="1028" name="Picture 4"/>
          <p:cNvPicPr>
            <a:picLocks noChangeAspect="1" noChangeArrowheads="1"/>
          </p:cNvPicPr>
          <p:nvPr/>
        </p:nvPicPr>
        <p:blipFill>
          <a:blip r:embed="rId3"/>
          <a:srcRect/>
          <a:stretch>
            <a:fillRect/>
          </a:stretch>
        </p:blipFill>
        <p:spPr bwMode="auto">
          <a:xfrm>
            <a:off x="2143108" y="2500306"/>
            <a:ext cx="4929222" cy="360700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214313" y="381000"/>
            <a:ext cx="8715375" cy="914400"/>
          </a:xfrm>
        </p:spPr>
        <p:txBody>
          <a:bodyPr/>
          <a:lstStyle/>
          <a:p>
            <a:r>
              <a:rPr lang="en-NZ" dirty="0" smtClean="0">
                <a:latin typeface="Gill Sans MT" charset="-18"/>
              </a:rPr>
              <a:t>Structure of NZ Health Services</a:t>
            </a:r>
          </a:p>
        </p:txBody>
      </p:sp>
      <p:graphicFrame>
        <p:nvGraphicFramePr>
          <p:cNvPr id="4" name="Content Placeholder 3"/>
          <p:cNvGraphicFramePr>
            <a:graphicFrameLocks noGrp="1"/>
          </p:cNvGraphicFramePr>
          <p:nvPr>
            <p:ph idx="4294967295"/>
          </p:nvPr>
        </p:nvGraphicFramePr>
        <p:xfrm>
          <a:off x="714348" y="1714488"/>
          <a:ext cx="7429552" cy="42862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p:cNvSpPr>
            <a:spLocks noGrp="1"/>
          </p:cNvSpPr>
          <p:nvPr>
            <p:ph type="sldNum" sz="quarter" idx="4294967295"/>
          </p:nvPr>
        </p:nvSpPr>
        <p:spPr>
          <a:xfrm>
            <a:off x="6553200" y="6248400"/>
            <a:ext cx="1905000" cy="457200"/>
          </a:xfrm>
          <a:prstGeom prst="rect">
            <a:avLst/>
          </a:prstGeom>
        </p:spPr>
        <p:txBody>
          <a:bodyPr/>
          <a:lstStyle/>
          <a:p>
            <a:fld id="{3F0DA408-1EF5-4459-8674-A292F8E6226B}" type="slidenum">
              <a:rPr lang="en-GB"/>
              <a:pPr/>
              <a:t>5</a:t>
            </a:fld>
            <a:endParaRPr lang="en-GB"/>
          </a:p>
        </p:txBody>
      </p:sp>
      <p:sp>
        <p:nvSpPr>
          <p:cNvPr id="6" name="Rectangle 5"/>
          <p:cNvSpPr/>
          <p:nvPr/>
        </p:nvSpPr>
        <p:spPr>
          <a:xfrm>
            <a:off x="5429256" y="2928934"/>
            <a:ext cx="1928826" cy="928694"/>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NZ" dirty="0" smtClean="0">
                <a:latin typeface="Arial" pitchFamily="34" charset="0"/>
                <a:cs typeface="Arial" pitchFamily="34" charset="0"/>
              </a:rPr>
              <a:t>Ministry of Health/National Health Board</a:t>
            </a:r>
            <a:endParaRPr lang="en-NZ" dirty="0">
              <a:latin typeface="Arial" pitchFamily="34" charset="0"/>
              <a:cs typeface="Arial" pitchFamily="34" charset="0"/>
            </a:endParaRPr>
          </a:p>
        </p:txBody>
      </p:sp>
      <p:cxnSp>
        <p:nvCxnSpPr>
          <p:cNvPr id="8" name="Straight Connector 7"/>
          <p:cNvCxnSpPr/>
          <p:nvPr/>
        </p:nvCxnSpPr>
        <p:spPr>
          <a:xfrm>
            <a:off x="3571868" y="3286124"/>
            <a:ext cx="1785950" cy="1588"/>
          </a:xfrm>
          <a:prstGeom prst="line">
            <a:avLst/>
          </a:prstGeom>
          <a:ln w="76200">
            <a:solidFill>
              <a:srgbClr val="FFC000"/>
            </a:solidFill>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371600"/>
            <a:ext cx="9144000" cy="685800"/>
          </a:xfrm>
          <a:prstGeom prst="rect">
            <a:avLst/>
          </a:prstGeom>
          <a:solidFill>
            <a:srgbClr val="55822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n-US">
              <a:solidFill>
                <a:srgbClr val="FFFFFF"/>
              </a:solidFill>
              <a:ea typeface="ＭＳ Ｐゴシック" pitchFamily="-111" charset="-128"/>
            </a:endParaRPr>
          </a:p>
        </p:txBody>
      </p:sp>
      <p:sp>
        <p:nvSpPr>
          <p:cNvPr id="17411" name="Rectangle 2"/>
          <p:cNvSpPr>
            <a:spLocks noGrp="1" noChangeArrowheads="1"/>
          </p:cNvSpPr>
          <p:nvPr>
            <p:ph type="title"/>
          </p:nvPr>
        </p:nvSpPr>
        <p:spPr>
          <a:xfrm>
            <a:off x="685800" y="427038"/>
            <a:ext cx="7772400" cy="914400"/>
          </a:xfrm>
        </p:spPr>
        <p:txBody>
          <a:bodyPr/>
          <a:lstStyle/>
          <a:p>
            <a:r>
              <a:rPr lang="en-NZ" dirty="0" smtClean="0">
                <a:latin typeface="Gill Sans MT" pitchFamily="-111" charset="-18"/>
              </a:rPr>
              <a:t>Vision</a:t>
            </a:r>
          </a:p>
        </p:txBody>
      </p:sp>
      <p:sp>
        <p:nvSpPr>
          <p:cNvPr id="17412" name="Rectangle 3"/>
          <p:cNvSpPr>
            <a:spLocks noGrp="1" noChangeArrowheads="1"/>
          </p:cNvSpPr>
          <p:nvPr>
            <p:ph type="body" idx="1"/>
          </p:nvPr>
        </p:nvSpPr>
        <p:spPr>
          <a:xfrm>
            <a:off x="1214414" y="1447800"/>
            <a:ext cx="7715304" cy="552440"/>
          </a:xfrm>
        </p:spPr>
        <p:txBody>
          <a:bodyPr/>
          <a:lstStyle/>
          <a:p>
            <a:r>
              <a:rPr lang="en-NZ" dirty="0" smtClean="0">
                <a:solidFill>
                  <a:schemeClr val="bg1">
                    <a:lumMod val="95000"/>
                  </a:schemeClr>
                </a:solidFill>
              </a:rPr>
              <a:t>The best mental health and wellbeing for all</a:t>
            </a:r>
          </a:p>
          <a:p>
            <a:endParaRPr lang="en-NZ" dirty="0" smtClean="0">
              <a:solidFill>
                <a:schemeClr val="tx1"/>
              </a:solidFill>
            </a:endParaRPr>
          </a:p>
          <a:p>
            <a:endParaRPr lang="en-NZ" dirty="0" smtClean="0">
              <a:solidFill>
                <a:schemeClr val="tx1"/>
              </a:solidFill>
            </a:endParaRPr>
          </a:p>
        </p:txBody>
      </p:sp>
      <p:pic>
        <p:nvPicPr>
          <p:cNvPr id="17413" name="Picture 5" descr="flax pics 002 ppt.tif"/>
          <p:cNvPicPr>
            <a:picLocks noChangeAspect="1"/>
          </p:cNvPicPr>
          <p:nvPr/>
        </p:nvPicPr>
        <p:blipFill>
          <a:blip r:embed="rId3"/>
          <a:srcRect r="49239"/>
          <a:stretch>
            <a:fillRect/>
          </a:stretch>
        </p:blipFill>
        <p:spPr bwMode="auto">
          <a:xfrm>
            <a:off x="0" y="1371600"/>
            <a:ext cx="914400" cy="1198563"/>
          </a:xfrm>
          <a:prstGeom prst="rect">
            <a:avLst/>
          </a:prstGeom>
          <a:noFill/>
          <a:ln w="9525">
            <a:noFill/>
            <a:miter lim="800000"/>
            <a:headEnd/>
            <a:tailEnd/>
          </a:ln>
        </p:spPr>
      </p:pic>
      <p:sp>
        <p:nvSpPr>
          <p:cNvPr id="7" name="Rectangle 6"/>
          <p:cNvSpPr/>
          <p:nvPr/>
        </p:nvSpPr>
        <p:spPr>
          <a:xfrm>
            <a:off x="571472" y="2786058"/>
            <a:ext cx="8001056" cy="1938992"/>
          </a:xfrm>
          <a:prstGeom prst="rect">
            <a:avLst/>
          </a:prstGeom>
        </p:spPr>
        <p:txBody>
          <a:bodyPr wrap="square">
            <a:spAutoFit/>
          </a:bodyPr>
          <a:lstStyle/>
          <a:p>
            <a:pPr lvl="1">
              <a:buNone/>
            </a:pPr>
            <a:r>
              <a:rPr lang="en-AU" sz="2000" b="1" dirty="0" smtClean="0">
                <a:solidFill>
                  <a:schemeClr val="tx1">
                    <a:lumMod val="75000"/>
                    <a:lumOff val="25000"/>
                  </a:schemeClr>
                </a:solidFill>
                <a:latin typeface="Arial" pitchFamily="34" charset="0"/>
                <a:cs typeface="Arial" pitchFamily="34" charset="0"/>
              </a:rPr>
              <a:t>“A high performing mental health and addictions system improves health and wellbeing and also impacts on employment</a:t>
            </a:r>
            <a:r>
              <a:rPr lang="en-AU" sz="2000" b="1" dirty="0" smtClean="0">
                <a:solidFill>
                  <a:srgbClr val="FF0000"/>
                </a:solidFill>
                <a:latin typeface="Arial" pitchFamily="34" charset="0"/>
                <a:cs typeface="Arial" pitchFamily="34" charset="0"/>
              </a:rPr>
              <a:t>, functional families/whanau</a:t>
            </a:r>
            <a:r>
              <a:rPr lang="en-AU" sz="2000" b="1" dirty="0" smtClean="0">
                <a:solidFill>
                  <a:schemeClr val="tx1">
                    <a:lumMod val="75000"/>
                    <a:lumOff val="25000"/>
                  </a:schemeClr>
                </a:solidFill>
                <a:latin typeface="Arial" pitchFamily="34" charset="0"/>
                <a:cs typeface="Arial" pitchFamily="34" charset="0"/>
              </a:rPr>
              <a:t>, work productivity and the justice system”</a:t>
            </a:r>
          </a:p>
          <a:p>
            <a:pPr lvl="1">
              <a:buNone/>
            </a:pPr>
            <a:endParaRPr lang="en-AU" sz="2000" dirty="0" smtClean="0">
              <a:solidFill>
                <a:schemeClr val="tx1">
                  <a:lumMod val="75000"/>
                  <a:lumOff val="25000"/>
                </a:schemeClr>
              </a:solidFill>
              <a:latin typeface="Arial" pitchFamily="34" charset="0"/>
              <a:cs typeface="Arial" pitchFamily="34" charset="0"/>
            </a:endParaRPr>
          </a:p>
          <a:p>
            <a:pPr lvl="1">
              <a:buNone/>
            </a:pPr>
            <a:r>
              <a:rPr lang="en-AU" sz="2000" dirty="0" smtClean="0">
                <a:solidFill>
                  <a:schemeClr val="tx1">
                    <a:lumMod val="75000"/>
                    <a:lumOff val="25000"/>
                  </a:schemeClr>
                </a:solidFill>
                <a:latin typeface="Arial" pitchFamily="34" charset="0"/>
                <a:cs typeface="Arial" pitchFamily="34" charset="0"/>
              </a:rPr>
              <a:t>                                                     Statement of Intent 2011- 2015</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graphicFrame>
        <p:nvGraphicFramePr>
          <p:cNvPr id="4" name="Content Placeholder 3"/>
          <p:cNvGraphicFramePr>
            <a:graphicFrameLocks noGrp="1"/>
          </p:cNvGraphicFramePr>
          <p:nvPr>
            <p:ph idx="4294967295"/>
          </p:nvPr>
        </p:nvGraphicFramePr>
        <p:xfrm>
          <a:off x="0" y="404665"/>
          <a:ext cx="9144000" cy="6408711"/>
        </p:xfrm>
        <a:graphic>
          <a:graphicData uri="http://schemas.openxmlformats.org/drawingml/2006/table">
            <a:tbl>
              <a:tblPr firstRow="1" bandRow="1">
                <a:tableStyleId>{5C22544A-7EE6-4342-B048-85BDC9FD1C3A}</a:tableStyleId>
              </a:tblPr>
              <a:tblGrid>
                <a:gridCol w="3143240"/>
                <a:gridCol w="6000760"/>
              </a:tblGrid>
              <a:tr h="758736">
                <a:tc>
                  <a:txBody>
                    <a:bodyPr/>
                    <a:lstStyle/>
                    <a:p>
                      <a:endParaRPr lang="en-US" dirty="0" smtClean="0"/>
                    </a:p>
                    <a:p>
                      <a:r>
                        <a:rPr lang="en-US" dirty="0" smtClean="0"/>
                        <a:t>Timeline /milestones</a:t>
                      </a:r>
                      <a:endParaRPr lang="en-US" sz="2400" dirty="0"/>
                    </a:p>
                  </a:txBody>
                  <a:tcPr>
                    <a:solidFill>
                      <a:schemeClr val="accent2"/>
                    </a:solidFill>
                  </a:tcPr>
                </a:tc>
                <a:tc>
                  <a:txBody>
                    <a:bodyPr/>
                    <a:lstStyle/>
                    <a:p>
                      <a:endParaRPr lang="en-US" dirty="0" smtClean="0"/>
                    </a:p>
                    <a:p>
                      <a:r>
                        <a:rPr lang="en-US" dirty="0" smtClean="0"/>
                        <a:t> </a:t>
                      </a:r>
                      <a:r>
                        <a:rPr lang="en-US" baseline="0" dirty="0" smtClean="0"/>
                        <a:t>        Sector</a:t>
                      </a:r>
                      <a:r>
                        <a:rPr lang="en-US" dirty="0" smtClean="0"/>
                        <a:t>  Developments</a:t>
                      </a:r>
                      <a:endParaRPr lang="en-US" dirty="0"/>
                    </a:p>
                  </a:txBody>
                  <a:tcPr>
                    <a:solidFill>
                      <a:schemeClr val="accent2"/>
                    </a:solidFill>
                  </a:tcPr>
                </a:tc>
              </a:tr>
              <a:tr h="1310734">
                <a:tc>
                  <a:txBody>
                    <a:bodyPr/>
                    <a:lstStyle/>
                    <a:p>
                      <a:pPr>
                        <a:buNone/>
                      </a:pPr>
                      <a:r>
                        <a:rPr lang="en-US" b="1" dirty="0" smtClean="0"/>
                        <a:t>1990’s </a:t>
                      </a:r>
                    </a:p>
                    <a:p>
                      <a:pPr>
                        <a:buNone/>
                      </a:pPr>
                      <a:r>
                        <a:rPr lang="en-US" b="1" dirty="0" smtClean="0"/>
                        <a:t>De-</a:t>
                      </a:r>
                      <a:r>
                        <a:rPr lang="en-US" b="1" dirty="0" err="1" smtClean="0"/>
                        <a:t>institutionalisation</a:t>
                      </a:r>
                      <a:r>
                        <a:rPr lang="en-US" b="1" dirty="0" smtClean="0"/>
                        <a:t>  &amp; NGO sector established</a:t>
                      </a:r>
                    </a:p>
                  </a:txBody>
                  <a:tcPr>
                    <a:solidFill>
                      <a:schemeClr val="accent3">
                        <a:lumMod val="40000"/>
                        <a:lumOff val="60000"/>
                      </a:schemeClr>
                    </a:solidFill>
                  </a:tcPr>
                </a:tc>
                <a:tc>
                  <a:txBody>
                    <a:bodyPr/>
                    <a:lstStyle/>
                    <a:p>
                      <a:pPr lvl="1">
                        <a:buFont typeface="Arial" pitchFamily="34" charset="0"/>
                        <a:buNone/>
                      </a:pPr>
                      <a:r>
                        <a:rPr lang="en-US" sz="1600" dirty="0" smtClean="0"/>
                        <a:t>Issues with service access and quality</a:t>
                      </a:r>
                    </a:p>
                    <a:p>
                      <a:pPr lvl="1">
                        <a:buFont typeface="Arial" pitchFamily="34" charset="0"/>
                        <a:buNone/>
                      </a:pPr>
                      <a:r>
                        <a:rPr lang="en-US" sz="1600" dirty="0" smtClean="0"/>
                        <a:t>Lack of service consistency, coordination and resourcing</a:t>
                      </a:r>
                    </a:p>
                    <a:p>
                      <a:pPr lvl="1">
                        <a:buFont typeface="Arial" pitchFamily="34" charset="0"/>
                        <a:buNone/>
                      </a:pPr>
                      <a:r>
                        <a:rPr lang="en-US" sz="1600" dirty="0" smtClean="0"/>
                        <a:t>Media coverage of service failures</a:t>
                      </a:r>
                    </a:p>
                    <a:p>
                      <a:pPr lvl="1">
                        <a:buFont typeface="Arial" pitchFamily="34" charset="0"/>
                        <a:buNone/>
                      </a:pPr>
                      <a:r>
                        <a:rPr lang="en-US" sz="1600" dirty="0" smtClean="0"/>
                        <a:t>Suicide rates </a:t>
                      </a:r>
                      <a:r>
                        <a:rPr lang="en-US" sz="1600" baseline="0" dirty="0" smtClean="0"/>
                        <a:t>peaked </a:t>
                      </a:r>
                      <a:endParaRPr lang="en-US" sz="1600" dirty="0" smtClean="0"/>
                    </a:p>
                    <a:p>
                      <a:pPr lvl="1">
                        <a:buFont typeface="Arial" pitchFamily="34" charset="0"/>
                        <a:buNone/>
                      </a:pPr>
                      <a:r>
                        <a:rPr lang="en-US" sz="1600" dirty="0" smtClean="0"/>
                        <a:t>Public outrage</a:t>
                      </a:r>
                    </a:p>
                    <a:p>
                      <a:pPr lvl="1">
                        <a:buFont typeface="Arial" pitchFamily="34" charset="0"/>
                        <a:buNone/>
                      </a:pPr>
                      <a:r>
                        <a:rPr lang="en-US" sz="1600" dirty="0" smtClean="0"/>
                        <a:t>1996 The</a:t>
                      </a:r>
                      <a:r>
                        <a:rPr lang="en-US" sz="1600" baseline="0" dirty="0" smtClean="0"/>
                        <a:t> M</a:t>
                      </a:r>
                      <a:r>
                        <a:rPr lang="en-US" sz="1600" dirty="0" smtClean="0"/>
                        <a:t>ason Report </a:t>
                      </a:r>
                    </a:p>
                  </a:txBody>
                  <a:tcPr>
                    <a:solidFill>
                      <a:schemeClr val="accent3">
                        <a:lumMod val="40000"/>
                        <a:lumOff val="60000"/>
                      </a:schemeClr>
                    </a:solidFill>
                  </a:tcPr>
                </a:tc>
              </a:tr>
              <a:tr h="1105129">
                <a:tc>
                  <a:txBody>
                    <a:bodyPr/>
                    <a:lstStyle/>
                    <a:p>
                      <a:pPr>
                        <a:buNone/>
                      </a:pPr>
                      <a:r>
                        <a:rPr lang="en-US" b="1" dirty="0" smtClean="0"/>
                        <a:t>1996  MHC established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1998  Crown Entity </a:t>
                      </a:r>
                    </a:p>
                  </a:txBody>
                  <a:tcPr>
                    <a:solidFill>
                      <a:schemeClr val="accent2">
                        <a:lumMod val="20000"/>
                        <a:lumOff val="80000"/>
                      </a:schemeClr>
                    </a:solidFill>
                  </a:tcPr>
                </a:tc>
                <a:tc>
                  <a:txBody>
                    <a:bodyPr/>
                    <a:lstStyle/>
                    <a:p>
                      <a:pPr lvl="1">
                        <a:buFont typeface="Arial" pitchFamily="34" charset="0"/>
                        <a:buNone/>
                      </a:pPr>
                      <a:r>
                        <a:rPr lang="en-US" sz="1600" dirty="0" smtClean="0"/>
                        <a:t>1997 Moving Forward:</a:t>
                      </a:r>
                      <a:r>
                        <a:rPr lang="en-US" sz="1600" baseline="0" dirty="0" smtClean="0"/>
                        <a:t> </a:t>
                      </a:r>
                      <a:r>
                        <a:rPr lang="en-US" sz="1600" dirty="0" smtClean="0"/>
                        <a:t>Strategy for more &amp; better  </a:t>
                      </a:r>
                    </a:p>
                    <a:p>
                      <a:pPr lvl="1">
                        <a:buFont typeface="Arial" pitchFamily="34" charset="0"/>
                        <a:buNone/>
                      </a:pPr>
                      <a:r>
                        <a:rPr lang="en-US" sz="1600" dirty="0" smtClean="0"/>
                        <a:t>	services (MOH)</a:t>
                      </a:r>
                    </a:p>
                    <a:p>
                      <a:pPr lvl="1">
                        <a:buFont typeface="Arial" pitchFamily="34" charset="0"/>
                        <a:buNone/>
                      </a:pPr>
                      <a:r>
                        <a:rPr lang="en-US" sz="1600" dirty="0" smtClean="0"/>
                        <a:t>1998 “The Blueprint” services for 3% pop with highest </a:t>
                      </a:r>
                    </a:p>
                    <a:p>
                      <a:pPr lvl="1">
                        <a:buFont typeface="Arial" pitchFamily="34" charset="0"/>
                        <a:buNone/>
                      </a:pPr>
                      <a:r>
                        <a:rPr lang="en-US" sz="1600" dirty="0" smtClean="0"/>
                        <a:t>	need</a:t>
                      </a:r>
                    </a:p>
                    <a:p>
                      <a:pPr lvl="1">
                        <a:buFont typeface="Arial" pitchFamily="34" charset="0"/>
                        <a:buNone/>
                      </a:pPr>
                      <a:r>
                        <a:rPr lang="en-US" sz="1600" dirty="0" smtClean="0"/>
                        <a:t>Strategy documents++  &amp; tool</a:t>
                      </a:r>
                      <a:r>
                        <a:rPr lang="en-US" sz="1600" baseline="0" dirty="0" smtClean="0"/>
                        <a:t> kits</a:t>
                      </a:r>
                      <a:endParaRPr lang="en-US" sz="1600" dirty="0" smtClean="0"/>
                    </a:p>
                  </a:txBody>
                  <a:tcPr>
                    <a:solidFill>
                      <a:schemeClr val="accent2">
                        <a:lumMod val="20000"/>
                        <a:lumOff val="80000"/>
                      </a:schemeClr>
                    </a:solidFill>
                  </a:tcPr>
                </a:tc>
              </a:tr>
              <a:tr h="2784855">
                <a:tc>
                  <a:txBody>
                    <a:bodyPr/>
                    <a:lstStyle/>
                    <a:p>
                      <a:pPr>
                        <a:buNone/>
                      </a:pPr>
                      <a:endParaRPr lang="en-US" b="1" dirty="0" smtClean="0"/>
                    </a:p>
                    <a:p>
                      <a:pPr>
                        <a:buNone/>
                      </a:pPr>
                      <a:r>
                        <a:rPr lang="en-US" b="1" dirty="0" smtClean="0"/>
                        <a:t>2000 -2005 </a:t>
                      </a:r>
                    </a:p>
                    <a:p>
                      <a:pPr>
                        <a:buNone/>
                      </a:pPr>
                      <a:r>
                        <a:rPr lang="en-US" b="1" dirty="0" smtClean="0"/>
                        <a:t>Service Improvements</a:t>
                      </a:r>
                    </a:p>
                    <a:p>
                      <a:pPr lvl="1"/>
                      <a:r>
                        <a:rPr lang="en-US" dirty="0" smtClean="0"/>
                        <a:t> </a:t>
                      </a:r>
                      <a:endParaRPr lang="en-US" dirty="0"/>
                    </a:p>
                  </a:txBody>
                  <a:tcPr>
                    <a:solidFill>
                      <a:schemeClr val="accent3">
                        <a:lumMod val="40000"/>
                        <a:lumOff val="60000"/>
                      </a:schemeClr>
                    </a:solidFill>
                  </a:tcPr>
                </a:tc>
                <a:tc>
                  <a:txBody>
                    <a:bodyPr/>
                    <a:lstStyle/>
                    <a:p>
                      <a:pPr lvl="1">
                        <a:buFont typeface="Arial" pitchFamily="34" charset="0"/>
                        <a:buNone/>
                      </a:pPr>
                      <a:r>
                        <a:rPr lang="en-US" sz="1600" dirty="0" smtClean="0"/>
                        <a:t>Increased  funding $25m per year </a:t>
                      </a:r>
                    </a:p>
                    <a:p>
                      <a:pPr lvl="1">
                        <a:buFont typeface="Arial" pitchFamily="34" charset="0"/>
                        <a:buNone/>
                      </a:pPr>
                      <a:r>
                        <a:rPr lang="en-US" sz="1600" dirty="0" smtClean="0"/>
                        <a:t>Regional  and district coordination and planning</a:t>
                      </a:r>
                    </a:p>
                    <a:p>
                      <a:pPr lvl="1">
                        <a:buFont typeface="Arial" pitchFamily="34" charset="0"/>
                        <a:buNone/>
                      </a:pPr>
                      <a:r>
                        <a:rPr lang="en-US" sz="1600" dirty="0" smtClean="0"/>
                        <a:t>Service Standards and contractual compliance</a:t>
                      </a:r>
                    </a:p>
                    <a:p>
                      <a:pPr lvl="1">
                        <a:buFont typeface="Arial" pitchFamily="34" charset="0"/>
                        <a:buNone/>
                      </a:pPr>
                      <a:r>
                        <a:rPr lang="en-US" sz="1600" dirty="0" smtClean="0"/>
                        <a:t>Access</a:t>
                      </a:r>
                      <a:r>
                        <a:rPr lang="en-US" sz="1600" baseline="0" dirty="0" smtClean="0"/>
                        <a:t> to atypical antipsychotics ($60m+)</a:t>
                      </a:r>
                      <a:endParaRPr lang="en-US" sz="1600" dirty="0" smtClean="0"/>
                    </a:p>
                    <a:p>
                      <a:pPr lvl="1">
                        <a:buFont typeface="Arial" pitchFamily="34" charset="0"/>
                        <a:buNone/>
                      </a:pPr>
                      <a:r>
                        <a:rPr lang="en-US" sz="1600" dirty="0" smtClean="0"/>
                        <a:t>Service responsiveness and recovery focus </a:t>
                      </a:r>
                    </a:p>
                    <a:p>
                      <a:pPr lvl="1">
                        <a:buFont typeface="Arial" pitchFamily="34" charset="0"/>
                        <a:buNone/>
                      </a:pPr>
                      <a:r>
                        <a:rPr lang="en-US" sz="1600" dirty="0" smtClean="0"/>
                        <a:t>Involving service users and family/</a:t>
                      </a:r>
                      <a:r>
                        <a:rPr lang="en-US" sz="1600" dirty="0" err="1" smtClean="0"/>
                        <a:t>whanau</a:t>
                      </a:r>
                      <a:r>
                        <a:rPr lang="en-US" sz="1600" dirty="0" smtClean="0"/>
                        <a:t>  in decisions</a:t>
                      </a:r>
                    </a:p>
                    <a:p>
                      <a:pPr lvl="1">
                        <a:buFont typeface="Arial" pitchFamily="34" charset="0"/>
                        <a:buNone/>
                      </a:pPr>
                      <a:r>
                        <a:rPr lang="en-US" sz="1600" dirty="0" smtClean="0"/>
                        <a:t>Workforce  and IT infrastructure</a:t>
                      </a:r>
                    </a:p>
                    <a:p>
                      <a:pPr lvl="1">
                        <a:buFont typeface="Arial" pitchFamily="34" charset="0"/>
                        <a:buNone/>
                      </a:pPr>
                      <a:r>
                        <a:rPr lang="en-US" sz="1600" dirty="0" smtClean="0"/>
                        <a:t>De-</a:t>
                      </a:r>
                      <a:r>
                        <a:rPr lang="en-US" sz="1600" dirty="0" err="1" smtClean="0"/>
                        <a:t>stigmatisation</a:t>
                      </a:r>
                      <a:r>
                        <a:rPr lang="en-US" sz="1600" dirty="0" smtClean="0"/>
                        <a:t> promotion</a:t>
                      </a:r>
                    </a:p>
                  </a:txBody>
                  <a:tcPr>
                    <a:solidFill>
                      <a:schemeClr val="accent3">
                        <a:lumMod val="40000"/>
                        <a:lumOff val="60000"/>
                      </a:schemeClr>
                    </a:solidFill>
                  </a:tcPr>
                </a:tc>
              </a:tr>
            </a:tbl>
          </a:graphicData>
        </a:graphic>
      </p:graphicFrame>
      <p:pic>
        <p:nvPicPr>
          <p:cNvPr id="5" name="Picture 4"/>
          <p:cNvPicPr>
            <a:picLocks noChangeAspect="1" noChangeArrowheads="1"/>
          </p:cNvPicPr>
          <p:nvPr/>
        </p:nvPicPr>
        <p:blipFill>
          <a:blip r:embed="rId3" cstate="print"/>
          <a:srcRect/>
          <a:stretch>
            <a:fillRect/>
          </a:stretch>
        </p:blipFill>
        <p:spPr bwMode="auto">
          <a:xfrm>
            <a:off x="6929422" y="260648"/>
            <a:ext cx="2214578" cy="8572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graphicFrame>
        <p:nvGraphicFramePr>
          <p:cNvPr id="4" name="Content Placeholder 3"/>
          <p:cNvGraphicFramePr>
            <a:graphicFrameLocks noGrp="1"/>
          </p:cNvGraphicFramePr>
          <p:nvPr>
            <p:ph idx="4294967295"/>
          </p:nvPr>
        </p:nvGraphicFramePr>
        <p:xfrm>
          <a:off x="0" y="404664"/>
          <a:ext cx="9144000" cy="5711208"/>
        </p:xfrm>
        <a:graphic>
          <a:graphicData uri="http://schemas.openxmlformats.org/drawingml/2006/table">
            <a:tbl>
              <a:tblPr firstRow="1" bandRow="1">
                <a:tableStyleId>{5C22544A-7EE6-4342-B048-85BDC9FD1C3A}</a:tableStyleId>
              </a:tblPr>
              <a:tblGrid>
                <a:gridCol w="3143240"/>
                <a:gridCol w="6000760"/>
              </a:tblGrid>
              <a:tr h="928694">
                <a:tc>
                  <a:txBody>
                    <a:bodyPr/>
                    <a:lstStyle/>
                    <a:p>
                      <a:endParaRPr lang="en-US" dirty="0" smtClean="0"/>
                    </a:p>
                    <a:p>
                      <a:r>
                        <a:rPr lang="en-US" dirty="0" smtClean="0"/>
                        <a:t>Timeline /milestones</a:t>
                      </a:r>
                      <a:endParaRPr lang="en-US" sz="2400" dirty="0"/>
                    </a:p>
                  </a:txBody>
                  <a:tcPr>
                    <a:solidFill>
                      <a:schemeClr val="accent2"/>
                    </a:solidFill>
                  </a:tcPr>
                </a:tc>
                <a:tc>
                  <a:txBody>
                    <a:bodyPr/>
                    <a:lstStyle/>
                    <a:p>
                      <a:endParaRPr lang="en-US" dirty="0" smtClean="0"/>
                    </a:p>
                    <a:p>
                      <a:r>
                        <a:rPr lang="en-US" dirty="0" smtClean="0"/>
                        <a:t> </a:t>
                      </a:r>
                      <a:r>
                        <a:rPr lang="en-US" baseline="0" dirty="0" smtClean="0"/>
                        <a:t>        Sector</a:t>
                      </a:r>
                      <a:r>
                        <a:rPr lang="en-US" dirty="0" smtClean="0"/>
                        <a:t>  Developments</a:t>
                      </a:r>
                      <a:endParaRPr lang="en-US" dirty="0"/>
                    </a:p>
                  </a:txBody>
                  <a:tcPr>
                    <a:solidFill>
                      <a:schemeClr val="accent2"/>
                    </a:solidFill>
                  </a:tcPr>
                </a:tc>
              </a:tr>
              <a:tr h="711204">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800" b="1" dirty="0" smtClean="0"/>
                        <a:t>2006 </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800" b="1" dirty="0" smtClean="0"/>
                        <a:t>Mental Health Survey</a:t>
                      </a:r>
                    </a:p>
                  </a:txBody>
                  <a:tcPr>
                    <a:solidFill>
                      <a:schemeClr val="accent3">
                        <a:lumMod val="40000"/>
                        <a:lumOff val="60000"/>
                      </a:schemeClr>
                    </a:solidFill>
                  </a:tcPr>
                </a:tc>
                <a:tc>
                  <a:txBody>
                    <a:bodyPr/>
                    <a:lstStyle/>
                    <a:p>
                      <a:pPr lvl="1"/>
                      <a:r>
                        <a:rPr lang="en-US" sz="1600" dirty="0" smtClean="0"/>
                        <a:t>High level unmet need mild to moderate problems</a:t>
                      </a:r>
                    </a:p>
                    <a:p>
                      <a:pPr lvl="1"/>
                      <a:r>
                        <a:rPr lang="en-US" sz="1600" dirty="0" smtClean="0"/>
                        <a:t>High level of co-morbidity</a:t>
                      </a:r>
                    </a:p>
                    <a:p>
                      <a:pPr lvl="1"/>
                      <a:r>
                        <a:rPr lang="en-US" sz="1600" dirty="0" smtClean="0"/>
                        <a:t>High</a:t>
                      </a:r>
                      <a:r>
                        <a:rPr lang="en-US" sz="1600" baseline="0" dirty="0" smtClean="0"/>
                        <a:t> prevalence  rates in </a:t>
                      </a:r>
                      <a:r>
                        <a:rPr lang="en-US" sz="1600" dirty="0" smtClean="0"/>
                        <a:t>Maori and poor early access</a:t>
                      </a:r>
                    </a:p>
                    <a:p>
                      <a:pPr lvl="1"/>
                      <a:endParaRPr lang="en-US" sz="1600" dirty="0"/>
                    </a:p>
                  </a:txBody>
                  <a:tcPr>
                    <a:solidFill>
                      <a:schemeClr val="accent3">
                        <a:lumMod val="40000"/>
                        <a:lumOff val="60000"/>
                      </a:schemeClr>
                    </a:solidFill>
                  </a:tcPr>
                </a:tc>
              </a:tr>
              <a:tr h="9115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smtClean="0"/>
                        <a:t>2005 Te </a:t>
                      </a:r>
                      <a:r>
                        <a:rPr lang="en-US" sz="1800" b="1" dirty="0" err="1" smtClean="0"/>
                        <a:t>Tahuhu</a:t>
                      </a:r>
                      <a:endParaRPr lang="en-US" sz="1800" b="1"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smtClean="0"/>
                        <a:t>Te </a:t>
                      </a:r>
                      <a:r>
                        <a:rPr lang="en-US" sz="1800" b="1" dirty="0" err="1" smtClean="0"/>
                        <a:t>Kokiri</a:t>
                      </a:r>
                      <a:r>
                        <a:rPr lang="en-US" sz="1800" b="1" dirty="0" smtClean="0"/>
                        <a:t>  2006-15</a:t>
                      </a:r>
                    </a:p>
                  </a:txBody>
                  <a:tcPr>
                    <a:solidFill>
                      <a:schemeClr val="accent2">
                        <a:lumMod val="20000"/>
                        <a:lumOff val="80000"/>
                      </a:schemeClr>
                    </a:solidFill>
                  </a:tcPr>
                </a:tc>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t>Continued</a:t>
                      </a:r>
                      <a:r>
                        <a:rPr lang="en-US" sz="1600" baseline="0" dirty="0" smtClean="0"/>
                        <a:t> focus on improvement of specialist services</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600" baseline="0" dirty="0" smtClean="0"/>
                        <a:t>Focus on addressing inequalities</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t>More</a:t>
                      </a:r>
                      <a:r>
                        <a:rPr lang="en-US" sz="1600" baseline="0" dirty="0" smtClean="0"/>
                        <a:t> inclusive - primary care, and mild to moderate illness</a:t>
                      </a:r>
                    </a:p>
                  </a:txBody>
                  <a:tcPr>
                    <a:solidFill>
                      <a:schemeClr val="accent2">
                        <a:lumMod val="20000"/>
                        <a:lumOff val="80000"/>
                      </a:schemeClr>
                    </a:solidFill>
                  </a:tcPr>
                </a:tc>
              </a:tr>
              <a:tr h="17483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dirty="0" smtClean="0"/>
                    </a:p>
                    <a:p>
                      <a:pPr>
                        <a:buNone/>
                      </a:pPr>
                      <a:r>
                        <a:rPr lang="en-US" dirty="0" smtClean="0"/>
                        <a:t> Service Development    </a:t>
                      </a:r>
                    </a:p>
                    <a:p>
                      <a:pPr>
                        <a:buNone/>
                      </a:pPr>
                      <a:r>
                        <a:rPr lang="en-US" dirty="0" smtClean="0"/>
                        <a:t> </a:t>
                      </a:r>
                    </a:p>
                    <a:p>
                      <a:pPr>
                        <a:buNone/>
                      </a:pPr>
                      <a:r>
                        <a:rPr lang="en-US" dirty="0" smtClean="0"/>
                        <a:t>Monitoring and Evaluation</a:t>
                      </a:r>
                    </a:p>
                    <a:p>
                      <a:pPr>
                        <a:buNone/>
                      </a:pPr>
                      <a:endParaRPr lang="en-US" dirty="0" smtClean="0"/>
                    </a:p>
                    <a:p>
                      <a:pPr>
                        <a:buNone/>
                      </a:pPr>
                      <a:r>
                        <a:rPr lang="en-US" dirty="0" smtClean="0"/>
                        <a:t>Planning</a:t>
                      </a:r>
                      <a:endParaRPr lang="en-US" dirty="0"/>
                    </a:p>
                  </a:txBody>
                  <a:tcPr>
                    <a:solidFill>
                      <a:schemeClr val="accent3">
                        <a:lumMod val="40000"/>
                        <a:lumOff val="60000"/>
                      </a:schemeClr>
                    </a:solidFill>
                  </a:tcPr>
                </a:tc>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sz="1600" baseline="0" dirty="0" smtClean="0"/>
                        <a:t>Primary care service developments and innovations</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t>2007 KPI Framework (specialist services)</a:t>
                      </a:r>
                    </a:p>
                    <a:p>
                      <a:r>
                        <a:rPr lang="en-US" sz="1600" kern="1200" baseline="0" dirty="0" smtClean="0">
                          <a:solidFill>
                            <a:schemeClr val="dk1"/>
                          </a:solidFill>
                          <a:latin typeface="+mn-lt"/>
                          <a:ea typeface="+mn-ea"/>
                          <a:cs typeface="+mn-cs"/>
                        </a:rPr>
                        <a:t>          2008 Te </a:t>
                      </a:r>
                      <a:r>
                        <a:rPr lang="en-US" sz="1600" kern="1200" baseline="0" dirty="0" err="1" smtClean="0">
                          <a:solidFill>
                            <a:schemeClr val="dk1"/>
                          </a:solidFill>
                          <a:latin typeface="+mn-lt"/>
                          <a:ea typeface="+mn-ea"/>
                          <a:cs typeface="+mn-cs"/>
                        </a:rPr>
                        <a:t>Pua¯waiwhero</a:t>
                      </a:r>
                      <a:r>
                        <a:rPr lang="en-US" sz="1600" kern="1200" baseline="0" dirty="0" smtClean="0">
                          <a:solidFill>
                            <a:schemeClr val="dk1"/>
                          </a:solidFill>
                          <a:latin typeface="+mn-lt"/>
                          <a:ea typeface="+mn-ea"/>
                          <a:cs typeface="+mn-cs"/>
                        </a:rPr>
                        <a:t> The Second </a:t>
                      </a:r>
                      <a:r>
                        <a:rPr lang="en-US" sz="1600" kern="1200" baseline="0" dirty="0" err="1" smtClean="0">
                          <a:solidFill>
                            <a:schemeClr val="dk1"/>
                          </a:solidFill>
                          <a:latin typeface="+mn-lt"/>
                          <a:ea typeface="+mn-ea"/>
                          <a:cs typeface="+mn-cs"/>
                        </a:rPr>
                        <a:t>Ma¯ori</a:t>
                      </a:r>
                      <a:r>
                        <a:rPr lang="en-US" sz="1600" kern="1200" baseline="0" dirty="0" smtClean="0">
                          <a:solidFill>
                            <a:schemeClr val="dk1"/>
                          </a:solidFill>
                          <a:latin typeface="+mn-lt"/>
                          <a:ea typeface="+mn-ea"/>
                          <a:cs typeface="+mn-cs"/>
                        </a:rPr>
                        <a:t> Mental </a:t>
                      </a:r>
                    </a:p>
                    <a:p>
                      <a:r>
                        <a:rPr lang="en-US" sz="1600" kern="1200" baseline="0" dirty="0" smtClean="0">
                          <a:solidFill>
                            <a:schemeClr val="dk1"/>
                          </a:solidFill>
                          <a:latin typeface="+mn-lt"/>
                          <a:ea typeface="+mn-ea"/>
                          <a:cs typeface="+mn-cs"/>
                        </a:rPr>
                        <a:t>          Health and Addiction National Strategic Framework </a:t>
                      </a:r>
                    </a:p>
                    <a:p>
                      <a:r>
                        <a:rPr lang="en-US" sz="1600" kern="1200" baseline="0" dirty="0" smtClean="0">
                          <a:solidFill>
                            <a:schemeClr val="dk1"/>
                          </a:solidFill>
                          <a:latin typeface="+mn-lt"/>
                          <a:ea typeface="+mn-ea"/>
                          <a:cs typeface="+mn-cs"/>
                        </a:rPr>
                        <a:t>          2008−2015</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t> NZ Suicide Prevention Strategy/Action Plan 2008-2012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t> 2010 Guidelines Co-morbidity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600" dirty="0" smtClean="0"/>
                        <a:t> Evaluation Primary Care initiatives</a:t>
                      </a:r>
                    </a:p>
                    <a:p>
                      <a:pPr marL="457200" marR="0" lvl="1" indent="0" algn="l" defTabSz="914400" rtl="0" eaLnBrk="1" fontAlgn="auto" latinLnBrk="0" hangingPunct="1">
                        <a:lnSpc>
                          <a:spcPct val="100000"/>
                        </a:lnSpc>
                        <a:spcBef>
                          <a:spcPts val="0"/>
                        </a:spcBef>
                        <a:spcAft>
                          <a:spcPts val="0"/>
                        </a:spcAft>
                        <a:buClrTx/>
                        <a:buSzTx/>
                        <a:buFontTx/>
                        <a:buNone/>
                        <a:tabLst/>
                        <a:defRPr/>
                      </a:pPr>
                      <a:endParaRPr lang="en-US" sz="1200" dirty="0" smtClean="0"/>
                    </a:p>
                  </a:txBody>
                  <a:tcPr>
                    <a:solidFill>
                      <a:schemeClr val="accent3">
                        <a:lumMod val="40000"/>
                        <a:lumOff val="60000"/>
                      </a:schemeClr>
                    </a:solidFill>
                  </a:tcPr>
                </a:tc>
              </a:tr>
              <a:tr h="273177">
                <a:tc>
                  <a:txBody>
                    <a:bodyPr/>
                    <a:lstStyle/>
                    <a:p>
                      <a:r>
                        <a:rPr lang="en-US" dirty="0" smtClean="0"/>
                        <a:t>2010-11</a:t>
                      </a:r>
                      <a:endParaRPr lang="en-US" dirty="0"/>
                    </a:p>
                  </a:txBody>
                  <a:tcPr>
                    <a:solidFill>
                      <a:schemeClr val="accent2">
                        <a:lumMod val="20000"/>
                        <a:lumOff val="80000"/>
                      </a:schemeClr>
                    </a:solidFill>
                  </a:tcPr>
                </a:tc>
                <a:tc>
                  <a:txBody>
                    <a:bodyPr/>
                    <a:lstStyle/>
                    <a:p>
                      <a:r>
                        <a:rPr lang="en-US" sz="1600" baseline="0" dirty="0" smtClean="0"/>
                        <a:t>         HWNZ  Mental Health </a:t>
                      </a:r>
                      <a:r>
                        <a:rPr lang="en-US" sz="1600" baseline="0" dirty="0" err="1" smtClean="0"/>
                        <a:t>worforce</a:t>
                      </a:r>
                      <a:r>
                        <a:rPr lang="en-US" sz="1600" baseline="0" dirty="0" smtClean="0"/>
                        <a:t> projections and  new  </a:t>
                      </a:r>
                    </a:p>
                    <a:p>
                      <a:r>
                        <a:rPr lang="en-US" sz="1600" baseline="0" dirty="0" smtClean="0"/>
                        <a:t>         clinical pathways</a:t>
                      </a:r>
                      <a:endParaRPr lang="en-US" sz="1600" dirty="0"/>
                    </a:p>
                  </a:txBody>
                  <a:tcPr>
                    <a:solidFill>
                      <a:schemeClr val="accent2">
                        <a:lumMod val="20000"/>
                        <a:lumOff val="80000"/>
                      </a:schemeClr>
                    </a:solidFill>
                  </a:tcPr>
                </a:tc>
              </a:tr>
            </a:tbl>
          </a:graphicData>
        </a:graphic>
      </p:graphicFrame>
      <p:pic>
        <p:nvPicPr>
          <p:cNvPr id="5" name="Picture 4"/>
          <p:cNvPicPr>
            <a:picLocks noChangeAspect="1" noChangeArrowheads="1"/>
          </p:cNvPicPr>
          <p:nvPr/>
        </p:nvPicPr>
        <p:blipFill>
          <a:blip r:embed="rId2" cstate="print"/>
          <a:srcRect/>
          <a:stretch>
            <a:fillRect/>
          </a:stretch>
        </p:blipFill>
        <p:spPr bwMode="auto">
          <a:xfrm>
            <a:off x="6500826" y="500042"/>
            <a:ext cx="2143140" cy="92869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11560" y="1628800"/>
            <a:ext cx="8064896" cy="3096344"/>
          </a:xfrm>
          <a:prstGeom prst="rect">
            <a:avLst/>
          </a:prstGeom>
          <a:solidFill>
            <a:srgbClr val="55822A">
              <a:alpha val="12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457200" indent="-457200">
              <a:buFont typeface="+mj-lt"/>
              <a:buAutoNum type="arabicPeriod"/>
            </a:pPr>
            <a:r>
              <a:rPr lang="en-NZ" sz="2000" b="1" dirty="0" smtClean="0">
                <a:solidFill>
                  <a:schemeClr val="accent4">
                    <a:lumMod val="25000"/>
                  </a:schemeClr>
                </a:solidFill>
                <a:latin typeface="Arial" pitchFamily="34" charset="0"/>
                <a:cs typeface="Arial" pitchFamily="34" charset="0"/>
              </a:rPr>
              <a:t>Nearly half of the population will meet the criteria for a mental disorder at some time in their lives </a:t>
            </a:r>
            <a:endParaRPr lang="en-NZ" sz="1100" b="1" dirty="0" smtClean="0">
              <a:solidFill>
                <a:schemeClr val="accent4">
                  <a:lumMod val="25000"/>
                </a:schemeClr>
              </a:solidFill>
              <a:latin typeface="Arial" pitchFamily="34" charset="0"/>
              <a:cs typeface="Arial" pitchFamily="34" charset="0"/>
            </a:endParaRPr>
          </a:p>
          <a:p>
            <a:pPr marL="457200" indent="-457200">
              <a:buFont typeface="+mj-lt"/>
              <a:buAutoNum type="arabicPeriod"/>
            </a:pPr>
            <a:endParaRPr lang="en-NZ" sz="2000" b="1" dirty="0" smtClean="0">
              <a:solidFill>
                <a:schemeClr val="accent4">
                  <a:lumMod val="25000"/>
                </a:schemeClr>
              </a:solidFill>
              <a:latin typeface="Arial" pitchFamily="34" charset="0"/>
              <a:cs typeface="Arial" pitchFamily="34" charset="0"/>
            </a:endParaRPr>
          </a:p>
          <a:p>
            <a:pPr marL="457200" indent="-457200">
              <a:buFont typeface="+mj-lt"/>
              <a:buAutoNum type="arabicPeriod"/>
            </a:pPr>
            <a:r>
              <a:rPr lang="en-NZ" sz="2000" b="1" dirty="0" smtClean="0">
                <a:solidFill>
                  <a:schemeClr val="accent4">
                    <a:lumMod val="25000"/>
                  </a:schemeClr>
                </a:solidFill>
                <a:latin typeface="Arial" pitchFamily="34" charset="0"/>
                <a:cs typeface="Arial" pitchFamily="34" charset="0"/>
              </a:rPr>
              <a:t>Increasing economic and workforce constraints  </a:t>
            </a:r>
          </a:p>
          <a:p>
            <a:pPr marL="457200" indent="-457200">
              <a:buFont typeface="+mj-lt"/>
              <a:buAutoNum type="arabicPeriod"/>
            </a:pPr>
            <a:endParaRPr lang="en-NZ" sz="2000" b="1" dirty="0" smtClean="0">
              <a:solidFill>
                <a:schemeClr val="accent4">
                  <a:lumMod val="25000"/>
                </a:schemeClr>
              </a:solidFill>
              <a:latin typeface="Arial" pitchFamily="34" charset="0"/>
              <a:cs typeface="Arial" pitchFamily="34" charset="0"/>
            </a:endParaRPr>
          </a:p>
          <a:p>
            <a:pPr marL="457200" indent="-457200">
              <a:buFont typeface="+mj-lt"/>
              <a:buAutoNum type="arabicPeriod"/>
            </a:pPr>
            <a:r>
              <a:rPr lang="en-NZ" sz="2000" b="1" dirty="0" smtClean="0">
                <a:solidFill>
                  <a:schemeClr val="accent4">
                    <a:lumMod val="25000"/>
                  </a:schemeClr>
                </a:solidFill>
                <a:latin typeface="Arial" pitchFamily="34" charset="0"/>
                <a:cs typeface="Arial" pitchFamily="34" charset="0"/>
              </a:rPr>
              <a:t>Services need to deliver more for less </a:t>
            </a:r>
          </a:p>
          <a:p>
            <a:pPr algn="ctr"/>
            <a:endParaRPr lang="en-NZ" sz="2000" b="1" dirty="0" smtClean="0">
              <a:solidFill>
                <a:schemeClr val="accent4">
                  <a:lumMod val="25000"/>
                </a:schemeClr>
              </a:solidFill>
              <a:latin typeface="Arial" pitchFamily="34" charset="0"/>
              <a:cs typeface="Arial" pitchFamily="34" charset="0"/>
            </a:endParaRPr>
          </a:p>
        </p:txBody>
      </p:sp>
      <p:sp>
        <p:nvSpPr>
          <p:cNvPr id="20484" name="Rectangle 3"/>
          <p:cNvSpPr>
            <a:spLocks noGrp="1" noChangeArrowheads="1"/>
          </p:cNvSpPr>
          <p:nvPr>
            <p:ph type="body" sz="half" idx="3"/>
          </p:nvPr>
        </p:nvSpPr>
        <p:spPr>
          <a:xfrm>
            <a:off x="457200" y="4876800"/>
            <a:ext cx="8229600" cy="1179513"/>
          </a:xfrm>
        </p:spPr>
        <p:txBody>
          <a:bodyPr/>
          <a:lstStyle/>
          <a:p>
            <a:pPr eaLnBrk="1" hangingPunct="1">
              <a:buFontTx/>
              <a:buNone/>
            </a:pPr>
            <a:endParaRPr lang="en-NZ" dirty="0" smtClean="0">
              <a:latin typeface="Gill Sans MT" pitchFamily="-111" charset="-18"/>
            </a:endParaRPr>
          </a:p>
          <a:p>
            <a:pPr eaLnBrk="1" hangingPunct="1">
              <a:buFontTx/>
              <a:buNone/>
            </a:pPr>
            <a:endParaRPr lang="en-NZ" dirty="0" smtClean="0">
              <a:latin typeface="Gill Sans MT" pitchFamily="-111" charset="-18"/>
            </a:endParaRPr>
          </a:p>
        </p:txBody>
      </p:sp>
      <p:sp>
        <p:nvSpPr>
          <p:cNvPr id="17" name="Title 16"/>
          <p:cNvSpPr>
            <a:spLocks noGrp="1"/>
          </p:cNvSpPr>
          <p:nvPr>
            <p:ph type="title"/>
          </p:nvPr>
        </p:nvSpPr>
        <p:spPr/>
        <p:txBody>
          <a:bodyPr/>
          <a:lstStyle/>
          <a:p>
            <a:r>
              <a:rPr lang="en-NZ" dirty="0" smtClean="0"/>
              <a:t>The NZ environment</a:t>
            </a:r>
            <a:endParaRPr lang="en-NZ"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HC Layout">
  <a:themeElements>
    <a:clrScheme name="Medical design template 5">
      <a:dk1>
        <a:srgbClr val="000000"/>
      </a:dk1>
      <a:lt1>
        <a:srgbClr val="FFFFFF"/>
      </a:lt1>
      <a:dk2>
        <a:srgbClr val="6047F3"/>
      </a:dk2>
      <a:lt2>
        <a:srgbClr val="FAFD00"/>
      </a:lt2>
      <a:accent1>
        <a:srgbClr val="B50069"/>
      </a:accent1>
      <a:accent2>
        <a:srgbClr val="FF7F00"/>
      </a:accent2>
      <a:accent3>
        <a:srgbClr val="B6B1F8"/>
      </a:accent3>
      <a:accent4>
        <a:srgbClr val="DADADA"/>
      </a:accent4>
      <a:accent5>
        <a:srgbClr val="D7AAB9"/>
      </a:accent5>
      <a:accent6>
        <a:srgbClr val="E77200"/>
      </a:accent6>
      <a:hlink>
        <a:srgbClr val="FF00FF"/>
      </a:hlink>
      <a:folHlink>
        <a:srgbClr val="B760F9"/>
      </a:folHlink>
    </a:clrScheme>
    <a:fontScheme name="Medical design template">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Medical design template 1">
        <a:dk1>
          <a:srgbClr val="000000"/>
        </a:dk1>
        <a:lt1>
          <a:srgbClr val="FFFFFF"/>
        </a:lt1>
        <a:dk2>
          <a:srgbClr val="7F00FF"/>
        </a:dk2>
        <a:lt2>
          <a:srgbClr val="FAFD00"/>
        </a:lt2>
        <a:accent1>
          <a:srgbClr val="B50069"/>
        </a:accent1>
        <a:accent2>
          <a:srgbClr val="FF7F00"/>
        </a:accent2>
        <a:accent3>
          <a:srgbClr val="C0AAFF"/>
        </a:accent3>
        <a:accent4>
          <a:srgbClr val="DADADA"/>
        </a:accent4>
        <a:accent5>
          <a:srgbClr val="D7AAB9"/>
        </a:accent5>
        <a:accent6>
          <a:srgbClr val="E77200"/>
        </a:accent6>
        <a:hlink>
          <a:srgbClr val="FF00FF"/>
        </a:hlink>
        <a:folHlink>
          <a:srgbClr val="B760F9"/>
        </a:folHlink>
      </a:clrScheme>
      <a:clrMap bg1="dk2" tx1="lt1" bg2="dk1" tx2="lt2" accent1="accent1" accent2="accent2" accent3="accent3" accent4="accent4" accent5="accent5" accent6="accent6" hlink="hlink" folHlink="folHlink"/>
    </a:extraClrScheme>
    <a:extraClrScheme>
      <a:clrScheme name="Medical design template 2">
        <a:dk1>
          <a:srgbClr val="000000"/>
        </a:dk1>
        <a:lt1>
          <a:srgbClr val="B760F9"/>
        </a:lt1>
        <a:dk2>
          <a:srgbClr val="7B00E4"/>
        </a:dk2>
        <a:lt2>
          <a:srgbClr val="280049"/>
        </a:lt2>
        <a:accent1>
          <a:srgbClr val="FFFFFF"/>
        </a:accent1>
        <a:accent2>
          <a:srgbClr val="FFFF00"/>
        </a:accent2>
        <a:accent3>
          <a:srgbClr val="D8B6FB"/>
        </a:accent3>
        <a:accent4>
          <a:srgbClr val="000000"/>
        </a:accent4>
        <a:accent5>
          <a:srgbClr val="FFFFFF"/>
        </a:accent5>
        <a:accent6>
          <a:srgbClr val="E7E700"/>
        </a:accent6>
        <a:hlink>
          <a:srgbClr val="FF00FF"/>
        </a:hlink>
        <a:folHlink>
          <a:srgbClr val="DFB6FF"/>
        </a:folHlink>
      </a:clrScheme>
      <a:clrMap bg1="lt1" tx1="dk1" bg2="lt2" tx2="dk2" accent1="accent1" accent2="accent2" accent3="accent3" accent4="accent4" accent5="accent5" accent6="accent6" hlink="hlink" folHlink="folHlink"/>
    </a:extraClrScheme>
    <a:extraClrScheme>
      <a:clrScheme name="Medical design template 3">
        <a:dk1>
          <a:srgbClr val="000000"/>
        </a:dk1>
        <a:lt1>
          <a:srgbClr val="FFFFFF"/>
        </a:lt1>
        <a:dk2>
          <a:srgbClr val="000000"/>
        </a:dk2>
        <a:lt2>
          <a:srgbClr val="DADADA"/>
        </a:lt2>
        <a:accent1>
          <a:srgbClr val="F2F2F2"/>
        </a:accent1>
        <a:accent2>
          <a:srgbClr val="919191"/>
        </a:accent2>
        <a:accent3>
          <a:srgbClr val="FFFFFF"/>
        </a:accent3>
        <a:accent4>
          <a:srgbClr val="000000"/>
        </a:accent4>
        <a:accent5>
          <a:srgbClr val="F7F7F7"/>
        </a:accent5>
        <a:accent6>
          <a:srgbClr val="838383"/>
        </a:accent6>
        <a:hlink>
          <a:srgbClr val="DADADA"/>
        </a:hlink>
        <a:folHlink>
          <a:srgbClr val="676767"/>
        </a:folHlink>
      </a:clrScheme>
      <a:clrMap bg1="lt1" tx1="dk1" bg2="lt2" tx2="dk2" accent1="accent1" accent2="accent2" accent3="accent3" accent4="accent4" accent5="accent5" accent6="accent6" hlink="hlink" folHlink="folHlink"/>
    </a:extraClrScheme>
    <a:extraClrScheme>
      <a:clrScheme name="Medical design template 4">
        <a:dk1>
          <a:srgbClr val="000000"/>
        </a:dk1>
        <a:lt1>
          <a:srgbClr val="FFFFFF"/>
        </a:lt1>
        <a:dk2>
          <a:srgbClr val="3111EF"/>
        </a:dk2>
        <a:lt2>
          <a:srgbClr val="FAFD00"/>
        </a:lt2>
        <a:accent1>
          <a:srgbClr val="B50069"/>
        </a:accent1>
        <a:accent2>
          <a:srgbClr val="FF7F00"/>
        </a:accent2>
        <a:accent3>
          <a:srgbClr val="ADAAF6"/>
        </a:accent3>
        <a:accent4>
          <a:srgbClr val="DADADA"/>
        </a:accent4>
        <a:accent5>
          <a:srgbClr val="D7AAB9"/>
        </a:accent5>
        <a:accent6>
          <a:srgbClr val="E77200"/>
        </a:accent6>
        <a:hlink>
          <a:srgbClr val="FF00FF"/>
        </a:hlink>
        <a:folHlink>
          <a:srgbClr val="B760F9"/>
        </a:folHlink>
      </a:clrScheme>
      <a:clrMap bg1="dk2" tx1="lt1" bg2="dk1" tx2="lt2" accent1="accent1" accent2="accent2" accent3="accent3" accent4="accent4" accent5="accent5" accent6="accent6" hlink="hlink" folHlink="folHlink"/>
    </a:extraClrScheme>
    <a:extraClrScheme>
      <a:clrScheme name="Medical design template 5">
        <a:dk1>
          <a:srgbClr val="000000"/>
        </a:dk1>
        <a:lt1>
          <a:srgbClr val="FFFFFF"/>
        </a:lt1>
        <a:dk2>
          <a:srgbClr val="6047F3"/>
        </a:dk2>
        <a:lt2>
          <a:srgbClr val="FAFD00"/>
        </a:lt2>
        <a:accent1>
          <a:srgbClr val="B50069"/>
        </a:accent1>
        <a:accent2>
          <a:srgbClr val="FF7F00"/>
        </a:accent2>
        <a:accent3>
          <a:srgbClr val="B6B1F8"/>
        </a:accent3>
        <a:accent4>
          <a:srgbClr val="DADADA"/>
        </a:accent4>
        <a:accent5>
          <a:srgbClr val="D7AAB9"/>
        </a:accent5>
        <a:accent6>
          <a:srgbClr val="E77200"/>
        </a:accent6>
        <a:hlink>
          <a:srgbClr val="FF00FF"/>
        </a:hlink>
        <a:folHlink>
          <a:srgbClr val="B760F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907</TotalTime>
  <Words>1267</Words>
  <Application>Microsoft Office PowerPoint</Application>
  <PresentationFormat>On-screen Show (4:3)</PresentationFormat>
  <Paragraphs>231</Paragraphs>
  <Slides>13</Slides>
  <Notes>11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MHC Layout</vt:lpstr>
      <vt:lpstr>Slide 1</vt:lpstr>
      <vt:lpstr>Outline of Session</vt:lpstr>
      <vt:lpstr>The Mental Health Commission</vt:lpstr>
      <vt:lpstr>Our Core Functions </vt:lpstr>
      <vt:lpstr>Structure of NZ Health Services</vt:lpstr>
      <vt:lpstr>Vision</vt:lpstr>
      <vt:lpstr> </vt:lpstr>
      <vt:lpstr> </vt:lpstr>
      <vt:lpstr>The NZ environment</vt:lpstr>
      <vt:lpstr>Family Matters in Serious Mental Illness</vt:lpstr>
      <vt:lpstr>Slide 11</vt:lpstr>
      <vt:lpstr>Slide 12</vt:lpstr>
      <vt:lpstr>Contact for Resources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hind hind</dc:creator>
  <cp:lastModifiedBy>Multimedia Systems</cp:lastModifiedBy>
  <cp:revision>90</cp:revision>
  <cp:lastPrinted>2010-02-22T01:46:47Z</cp:lastPrinted>
  <dcterms:created xsi:type="dcterms:W3CDTF">2010-02-22T08:08:36Z</dcterms:created>
  <dcterms:modified xsi:type="dcterms:W3CDTF">2011-03-18T21:42:23Z</dcterms:modified>
</cp:coreProperties>
</file>